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C4F373-6680-4F8E-B27C-27A154255502}">
  <a:tblStyle styleId="{DAC4F373-6680-4F8E-B27C-27A1542555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58f88db3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gd58f88db3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5ce0acf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5ce0acf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58f88db3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58f88db3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58f88db3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58f88db3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97a91a8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97a91a8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58f88db37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gd58f88db37_0_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58f88db37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58f88db37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58f88db37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58f88db37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58f88db37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58f88db37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58f88db3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58f88db3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4d68110a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4d68110a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58f88db3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58f88db3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58f88db37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58f88db37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58f88db37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58f88db37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58f88db37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58f88db37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58f88db37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58f88db3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58f88db37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58f88db37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58f88db37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58f88db37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58f88db37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58f88db37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612d468f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612d468f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7adb2f010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adb2f010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97a91a8b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97a91a8b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58f88db37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 name="Google Shape;75;gd58f88db37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58f88db37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58f88db37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58f88db3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58f88db3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58f88db37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58f88db37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58f88db37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58f88db37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58f88db37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58f88db37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58f88db37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58f88db37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58f88db37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58f88db37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58f88db37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58f88db37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5ce0acf5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5ce0acf5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58f88db37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58f88db37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58f88db37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d58f88db37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58f88db3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58f88db3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5ce0acf5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5ce0acf5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612d468f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612d468f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612d468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612d468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612d468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612d468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612d468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612d468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612d468f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612d468f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612d468f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612d468f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612d468f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612d468f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612d468f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612d468f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58f88db37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58f88db3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612d468f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612d468f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612d468f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612d468f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612d468f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612d468f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612d468f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612d468f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612d468f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d612d468f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612d468f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612d468f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612d468f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612d468f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612d468f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612d468f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612d468f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612d468f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612d468f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612d468f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58f88db37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58f88db37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612d468f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612d468f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612d468f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612d468f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612d468f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612d468f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612d468f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612d468f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58f88db37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58f88db37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58f88db3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58f88db3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58f88db37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58f88db37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58f88db37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58f88db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58f88db37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58f88db3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58f88db3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58f88db3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1028700" y="1714500"/>
            <a:ext cx="7200900" cy="26859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53" name="Google Shape;53;p13"/>
          <p:cNvSpPr txBox="1"/>
          <p:nvPr>
            <p:ph idx="10" type="dt"/>
          </p:nvPr>
        </p:nvSpPr>
        <p:spPr>
          <a:xfrm>
            <a:off x="1042988" y="4840039"/>
            <a:ext cx="903300" cy="3036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2170173" y="4840039"/>
            <a:ext cx="4710600" cy="3036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7104552" y="4840039"/>
            <a:ext cx="1197300" cy="3036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1" Type="http://schemas.openxmlformats.org/officeDocument/2006/relationships/hyperlink" Target="https://en.wikipedia.org/wiki/Cluster_analysis" TargetMode="External"/><Relationship Id="rId10" Type="http://schemas.openxmlformats.org/officeDocument/2006/relationships/hyperlink" Target="https://en.wikipedia.org/wiki/Regression_analysis" TargetMode="External"/><Relationship Id="rId13" Type="http://schemas.openxmlformats.org/officeDocument/2006/relationships/hyperlink" Target="https://en.wikipedia.org/wiki/Random_forests" TargetMode="External"/><Relationship Id="rId12" Type="http://schemas.openxmlformats.org/officeDocument/2006/relationships/hyperlink" Target="https://en.wikipedia.org/wiki/Support_vector_machine" TargetMode="External"/><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hyperlink" Target="https://en.wikipedia.org/wiki/Free_software" TargetMode="External"/><Relationship Id="rId9" Type="http://schemas.openxmlformats.org/officeDocument/2006/relationships/hyperlink" Target="https://en.wikipedia.org/wiki/Statistical_classification" TargetMode="External"/><Relationship Id="rId15" Type="http://schemas.openxmlformats.org/officeDocument/2006/relationships/hyperlink" Target="https://en.wikipedia.org/wiki/K-means_clustering" TargetMode="External"/><Relationship Id="rId14" Type="http://schemas.openxmlformats.org/officeDocument/2006/relationships/hyperlink" Target="https://en.wikipedia.org/wiki/Gradient_boosting" TargetMode="External"/><Relationship Id="rId17" Type="http://schemas.openxmlformats.org/officeDocument/2006/relationships/hyperlink" Target="https://en.wikipedia.org/wiki/NumPy" TargetMode="External"/><Relationship Id="rId16" Type="http://schemas.openxmlformats.org/officeDocument/2006/relationships/hyperlink" Target="https://en.wikipedia.org/wiki/K-means_clustering" TargetMode="External"/><Relationship Id="rId5" Type="http://schemas.openxmlformats.org/officeDocument/2006/relationships/hyperlink" Target="https://en.wikipedia.org/wiki/Machine_learning" TargetMode="External"/><Relationship Id="rId6" Type="http://schemas.openxmlformats.org/officeDocument/2006/relationships/hyperlink" Target="https://en.wikipedia.org/wiki/Library_(computing)" TargetMode="External"/><Relationship Id="rId18" Type="http://schemas.openxmlformats.org/officeDocument/2006/relationships/hyperlink" Target="https://en.wikipedia.org/wiki/SciPy" TargetMode="External"/><Relationship Id="rId7" Type="http://schemas.openxmlformats.org/officeDocument/2006/relationships/hyperlink" Target="https://en.wikipedia.org/wiki/Python_(programming_language)" TargetMode="External"/><Relationship Id="rId8" Type="http://schemas.openxmlformats.org/officeDocument/2006/relationships/hyperlink" Target="https://en.wikipedia.org/wiki/Programming_languag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statisticsbyjim.com/glossary/predictor-variables/" TargetMode="External"/><Relationship Id="rId4" Type="http://schemas.openxmlformats.org/officeDocument/2006/relationships/hyperlink" Target="https://statisticsbyjim.com/glossary/regression-coefficient/" TargetMode="External"/><Relationship Id="rId5" Type="http://schemas.openxmlformats.org/officeDocument/2006/relationships/hyperlink" Target="https://statisticsbyjim.com/glossary/predictor-variables/" TargetMode="External"/><Relationship Id="rId6"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jp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3.jp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3.jp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researchgate.net/institution/Dalian_University_of_Technology" TargetMode="Externa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hyperlink" Target="https://doi.org/10.1016/j.aei.2005.09.003" TargetMode="External"/><Relationship Id="rId4" Type="http://schemas.openxmlformats.org/officeDocument/2006/relationships/hyperlink" Target="https://doi.org/10.1080/0951192X.2016.1268716" TargetMode="External"/><Relationship Id="rId5" Type="http://schemas.openxmlformats.org/officeDocument/2006/relationships/hyperlink" Target="https://doi.org/10.1016/j.jclepro.2015.04.075" TargetMode="External"/><Relationship Id="rId6" Type="http://schemas.openxmlformats.org/officeDocument/2006/relationships/hyperlink" Target="https://ckan.publishing.service.gov.uk/dataset/single-use-plastic-carrier-bags-charge-data-for-england" TargetMode="External"/><Relationship Id="rId7" Type="http://schemas.openxmlformats.org/officeDocument/2006/relationships/hyperlink" Target="https://ckan.publishing.service.gov.uk/dataset/single-use-plastic-carrier-bags-charge-data-for-england" TargetMode="External"/><Relationship Id="rId8" Type="http://schemas.openxmlformats.org/officeDocument/2006/relationships/image" Target="../media/image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doi.org/10.17762/itii.v9i2.472" TargetMode="External"/><Relationship Id="rId4" Type="http://schemas.openxmlformats.org/officeDocument/2006/relationships/hyperlink" Target="http://www.it-in-industry.org/index.php/itii" TargetMode="External"/><Relationship Id="rId5" Type="http://schemas.openxmlformats.org/officeDocument/2006/relationships/hyperlink" Target="https://towardsdatascience.com/application-of-an-integrated-life-cycle-assessment-and-supply-chain-analytics-on-ldpe-6aba41555921" TargetMode="External"/><Relationship Id="rId6" Type="http://schemas.openxmlformats.org/officeDocument/2006/relationships/image" Target="../media/image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jmis-web.org/" TargetMode="External"/><Relationship Id="rId4" Type="http://schemas.openxmlformats.org/officeDocument/2006/relationships/hyperlink" Target="https://www.jmis-web.org/" TargetMode="External"/><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0" t="0"/>
          <a:stretch/>
        </p:blipFill>
        <p:spPr>
          <a:xfrm>
            <a:off x="0" y="0"/>
            <a:ext cx="3981038" cy="2052375"/>
          </a:xfrm>
          <a:prstGeom prst="rect">
            <a:avLst/>
          </a:prstGeom>
          <a:noFill/>
          <a:ln>
            <a:noFill/>
          </a:ln>
        </p:spPr>
      </p:pic>
      <p:sp>
        <p:nvSpPr>
          <p:cNvPr id="61" name="Google Shape;61;p14"/>
          <p:cNvSpPr txBox="1"/>
          <p:nvPr/>
        </p:nvSpPr>
        <p:spPr>
          <a:xfrm>
            <a:off x="381750" y="2052375"/>
            <a:ext cx="8518800" cy="13830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2100"/>
              <a:buFont typeface="Arial"/>
              <a:buNone/>
            </a:pPr>
            <a:r>
              <a:rPr b="1" lang="en" sz="3000">
                <a:solidFill>
                  <a:schemeClr val="dk1"/>
                </a:solidFill>
                <a:latin typeface="Times New Roman"/>
                <a:ea typeface="Times New Roman"/>
                <a:cs typeface="Times New Roman"/>
                <a:sym typeface="Times New Roman"/>
              </a:rPr>
              <a:t>Identifying the Sustainability of a product at an optimal cost by Data Analytics using an Integrated LCA-SCM model</a:t>
            </a:r>
            <a:endParaRPr i="0" sz="3000" u="none" cap="none" strike="noStrike">
              <a:solidFill>
                <a:schemeClr val="dk1"/>
              </a:solidFill>
              <a:latin typeface="Times New Roman"/>
              <a:ea typeface="Times New Roman"/>
              <a:cs typeface="Times New Roman"/>
              <a:sym typeface="Times New Roman"/>
            </a:endParaRPr>
          </a:p>
        </p:txBody>
      </p:sp>
      <p:sp>
        <p:nvSpPr>
          <p:cNvPr id="62" name="Google Shape;62;p14"/>
          <p:cNvSpPr txBox="1"/>
          <p:nvPr/>
        </p:nvSpPr>
        <p:spPr>
          <a:xfrm>
            <a:off x="3988556" y="3950306"/>
            <a:ext cx="5028000" cy="9597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400"/>
              <a:buFont typeface="Arial"/>
              <a:buNone/>
            </a:pPr>
            <a:r>
              <a:rPr b="1" i="0" lang="en" sz="1500" u="none" cap="none" strike="noStrike">
                <a:solidFill>
                  <a:srgbClr val="000000"/>
                </a:solidFill>
                <a:latin typeface="Times New Roman"/>
                <a:ea typeface="Times New Roman"/>
                <a:cs typeface="Times New Roman"/>
                <a:sym typeface="Times New Roman"/>
              </a:rPr>
              <a:t>PRESENTED BY</a:t>
            </a:r>
            <a:endParaRPr sz="1200">
              <a:latin typeface="Times New Roman"/>
              <a:ea typeface="Times New Roman"/>
              <a:cs typeface="Times New Roman"/>
              <a:sym typeface="Times New Roman"/>
            </a:endParaRPr>
          </a:p>
          <a:p>
            <a:pPr indent="0" lvl="0" marL="0" marR="0" rtl="0" algn="r">
              <a:lnSpc>
                <a:spcPct val="100000"/>
              </a:lnSpc>
              <a:spcBef>
                <a:spcPts val="0"/>
              </a:spcBef>
              <a:spcAft>
                <a:spcPts val="0"/>
              </a:spcAft>
              <a:buNone/>
            </a:pPr>
            <a:r>
              <a:rPr b="1" i="0" lang="en" sz="1500" u="none" cap="none" strike="noStrike">
                <a:solidFill>
                  <a:srgbClr val="000000"/>
                </a:solidFill>
                <a:latin typeface="Times New Roman"/>
                <a:ea typeface="Times New Roman"/>
                <a:cs typeface="Times New Roman"/>
                <a:sym typeface="Times New Roman"/>
              </a:rPr>
              <a:t>DEBANJANA CHAKRABORTY (RA1711003010212)</a:t>
            </a:r>
            <a:endParaRPr i="0" sz="1500"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chemeClr val="dk1"/>
              </a:buClr>
              <a:buSzPts val="1400"/>
              <a:buFont typeface="Arial"/>
              <a:buNone/>
            </a:pPr>
            <a:r>
              <a:rPr b="1" i="0" lang="en" sz="1500" u="none" cap="none" strike="noStrike">
                <a:solidFill>
                  <a:schemeClr val="dk1"/>
                </a:solidFill>
                <a:latin typeface="Times New Roman"/>
                <a:ea typeface="Times New Roman"/>
                <a:cs typeface="Times New Roman"/>
                <a:sym typeface="Times New Roman"/>
              </a:rPr>
              <a:t>SUPARNO BHATTA (RA1711003010172)</a:t>
            </a:r>
            <a:endParaRPr b="1" i="0" sz="1500"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00"/>
              <a:buFont typeface="Arial"/>
              <a:buNone/>
            </a:pPr>
            <a:r>
              <a:rPr b="1" i="0" lang="en" sz="1500" u="none" cap="none" strike="noStrike">
                <a:solidFill>
                  <a:srgbClr val="000000"/>
                </a:solidFill>
                <a:latin typeface="Times New Roman"/>
                <a:ea typeface="Times New Roman"/>
                <a:cs typeface="Times New Roman"/>
                <a:sym typeface="Times New Roman"/>
              </a:rPr>
              <a:t>Batch ID: CSE1720212</a:t>
            </a:r>
            <a:endParaRPr i="0" sz="1500" u="none" cap="none" strike="noStrike">
              <a:solidFill>
                <a:schemeClr val="dk1"/>
              </a:solidFill>
              <a:latin typeface="Times New Roman"/>
              <a:ea typeface="Times New Roman"/>
              <a:cs typeface="Times New Roman"/>
              <a:sym typeface="Times New Roman"/>
            </a:endParaRPr>
          </a:p>
        </p:txBody>
      </p:sp>
      <p:sp>
        <p:nvSpPr>
          <p:cNvPr id="63" name="Google Shape;63;p14"/>
          <p:cNvSpPr txBox="1"/>
          <p:nvPr/>
        </p:nvSpPr>
        <p:spPr>
          <a:xfrm>
            <a:off x="513615" y="4754255"/>
            <a:ext cx="50280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500" u="none" cap="none" strike="noStrike">
                <a:solidFill>
                  <a:srgbClr val="000000"/>
                </a:solidFill>
                <a:latin typeface="Times New Roman"/>
                <a:ea typeface="Times New Roman"/>
                <a:cs typeface="Times New Roman"/>
                <a:sym typeface="Times New Roman"/>
              </a:rPr>
              <a:t>GUIDE: </a:t>
            </a:r>
            <a:r>
              <a:rPr b="1" i="0" lang="en" sz="1500" u="none" cap="none" strike="noStrike">
                <a:solidFill>
                  <a:schemeClr val="dk1"/>
                </a:solidFill>
                <a:latin typeface="Times New Roman"/>
                <a:ea typeface="Times New Roman"/>
                <a:cs typeface="Times New Roman"/>
                <a:sym typeface="Times New Roman"/>
              </a:rPr>
              <a:t>Dr. E. POOVAMMAL, PROFESSOR</a:t>
            </a:r>
            <a:endParaRPr b="1"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500" u="none" cap="none" strike="noStrike">
              <a:solidFill>
                <a:srgbClr val="333333"/>
              </a:solidFill>
              <a:latin typeface="Times New Roman"/>
              <a:ea typeface="Times New Roman"/>
              <a:cs typeface="Times New Roman"/>
              <a:sym typeface="Times New Roman"/>
            </a:endParaRPr>
          </a:p>
        </p:txBody>
      </p:sp>
      <p:sp>
        <p:nvSpPr>
          <p:cNvPr id="64" name="Google Shape;64;p14"/>
          <p:cNvSpPr txBox="1"/>
          <p:nvPr/>
        </p:nvSpPr>
        <p:spPr>
          <a:xfrm>
            <a:off x="3899738" y="651019"/>
            <a:ext cx="5244300" cy="959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SRM INSTITUTE OF SCIENCE AND TECHNOLOGY</a:t>
            </a:r>
            <a:endParaRPr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FACULTY OF ENGINEERING AND TECHNOLOGY</a:t>
            </a:r>
            <a:endParaRPr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DEPARTMENT OF COMPUTER SCIENCE ENGINEERING</a:t>
            </a:r>
            <a:endParaRPr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15CS496L MAJOR PROJECT</a:t>
            </a:r>
            <a:endParaRPr i="0" sz="1400" u="none" cap="none" strike="noStrike">
              <a:solidFill>
                <a:srgbClr val="000000"/>
              </a:solidFill>
              <a:latin typeface="Times New Roman"/>
              <a:ea typeface="Times New Roman"/>
              <a:cs typeface="Times New Roman"/>
              <a:sym typeface="Times New Roman"/>
            </a:endParaRPr>
          </a:p>
        </p:txBody>
      </p:sp>
      <p:sp>
        <p:nvSpPr>
          <p:cNvPr id="65" name="Google Shape;65;p14"/>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368300" lvl="0" marL="457200" rtl="0" algn="just">
              <a:lnSpc>
                <a:spcPct val="8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Lack in novel methodologies that could identify the decisional areas that are necessary to differentiating product types, quality and their sustainability </a:t>
            </a:r>
            <a:endParaRPr sz="2200">
              <a:solidFill>
                <a:schemeClr val="dk1"/>
              </a:solidFill>
              <a:latin typeface="Times New Roman"/>
              <a:ea typeface="Times New Roman"/>
              <a:cs typeface="Times New Roman"/>
              <a:sym typeface="Times New Roman"/>
            </a:endParaRPr>
          </a:p>
          <a:p>
            <a:pPr indent="128270" lvl="0" marL="0" rtl="0" algn="just">
              <a:lnSpc>
                <a:spcPct val="80000"/>
              </a:lnSpc>
              <a:spcBef>
                <a:spcPts val="0"/>
              </a:spcBef>
              <a:spcAft>
                <a:spcPts val="0"/>
              </a:spcAft>
              <a:buSzPts val="935"/>
              <a:buNone/>
            </a:pPr>
            <a:r>
              <a:t/>
            </a:r>
            <a:endParaRPr sz="2200">
              <a:solidFill>
                <a:schemeClr val="dk1"/>
              </a:solidFill>
              <a:latin typeface="Times New Roman"/>
              <a:ea typeface="Times New Roman"/>
              <a:cs typeface="Times New Roman"/>
              <a:sym typeface="Times New Roman"/>
            </a:endParaRPr>
          </a:p>
          <a:p>
            <a:pPr indent="-368300" lvl="0" marL="457200" rtl="0" algn="just">
              <a:lnSpc>
                <a:spcPct val="8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Lagging in the technical or logical processes that are essential to identify the new patterns of consumption, emission, profit margin and also accuracy of the model.</a:t>
            </a:r>
            <a:endParaRPr sz="2200">
              <a:solidFill>
                <a:schemeClr val="dk1"/>
              </a:solidFill>
              <a:latin typeface="Times New Roman"/>
              <a:ea typeface="Times New Roman"/>
              <a:cs typeface="Times New Roman"/>
              <a:sym typeface="Times New Roman"/>
            </a:endParaRPr>
          </a:p>
          <a:p>
            <a:pPr indent="0" lvl="0" marL="457200" rtl="0" algn="just">
              <a:lnSpc>
                <a:spcPct val="80000"/>
              </a:lnSpc>
              <a:spcBef>
                <a:spcPts val="0"/>
              </a:spcBef>
              <a:spcAft>
                <a:spcPts val="0"/>
              </a:spcAft>
              <a:buSzPts val="935"/>
              <a:buNone/>
            </a:pPr>
            <a:r>
              <a:t/>
            </a:r>
            <a:endParaRPr sz="2200">
              <a:solidFill>
                <a:schemeClr val="dk1"/>
              </a:solidFill>
              <a:latin typeface="Times New Roman"/>
              <a:ea typeface="Times New Roman"/>
              <a:cs typeface="Times New Roman"/>
              <a:sym typeface="Times New Roman"/>
            </a:endParaRPr>
          </a:p>
          <a:p>
            <a:pPr indent="-368300" lvl="0" marL="457200" rtl="0" algn="just">
              <a:lnSpc>
                <a:spcPct val="8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Need for focus on integrated model that emphasize on:completeness, consistency, accuracy and timeliness, relevancy, value, quantity, accessibility and reputation of data dimensions </a:t>
            </a:r>
            <a:endParaRPr sz="2200">
              <a:solidFill>
                <a:schemeClr val="dk1"/>
              </a:solidFill>
              <a:latin typeface="Times New Roman"/>
              <a:ea typeface="Times New Roman"/>
              <a:cs typeface="Times New Roman"/>
              <a:sym typeface="Times New Roman"/>
            </a:endParaRPr>
          </a:p>
          <a:p>
            <a:pPr indent="0" lvl="0" marL="0" rtl="0" algn="l">
              <a:lnSpc>
                <a:spcPct val="95000"/>
              </a:lnSpc>
              <a:spcBef>
                <a:spcPts val="0"/>
              </a:spcBef>
              <a:spcAft>
                <a:spcPts val="1200"/>
              </a:spcAft>
              <a:buSzPts val="935"/>
              <a:buNone/>
            </a:pPr>
            <a:r>
              <a:t/>
            </a:r>
            <a:endParaRPr sz="2200">
              <a:latin typeface="Times New Roman"/>
              <a:ea typeface="Times New Roman"/>
              <a:cs typeface="Times New Roman"/>
              <a:sym typeface="Times New Roman"/>
            </a:endParaRPr>
          </a:p>
        </p:txBody>
      </p:sp>
      <p:pic>
        <p:nvPicPr>
          <p:cNvPr id="127" name="Google Shape;127;p23"/>
          <p:cNvPicPr preferRelativeResize="0"/>
          <p:nvPr/>
        </p:nvPicPr>
        <p:blipFill rotWithShape="1">
          <a:blip r:embed="rId3">
            <a:alphaModFix/>
          </a:blip>
          <a:srcRect b="0" l="0" r="0" t="0"/>
          <a:stretch/>
        </p:blipFill>
        <p:spPr>
          <a:xfrm>
            <a:off x="0" y="3"/>
            <a:ext cx="2519250" cy="1190925"/>
          </a:xfrm>
          <a:prstGeom prst="rect">
            <a:avLst/>
          </a:prstGeom>
          <a:noFill/>
          <a:ln>
            <a:noFill/>
          </a:ln>
        </p:spPr>
      </p:pic>
      <p:sp>
        <p:nvSpPr>
          <p:cNvPr id="128" name="Google Shape;128;p23"/>
          <p:cNvSpPr txBox="1"/>
          <p:nvPr>
            <p:ph type="title"/>
          </p:nvPr>
        </p:nvSpPr>
        <p:spPr>
          <a:xfrm>
            <a:off x="2641450" y="445025"/>
            <a:ext cx="495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latin typeface="Times New Roman"/>
                <a:ea typeface="Times New Roman"/>
                <a:cs typeface="Times New Roman"/>
                <a:sym typeface="Times New Roman"/>
              </a:rPr>
              <a:t>Inference from the Survey</a:t>
            </a:r>
            <a:endParaRPr b="1" sz="302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I</a:t>
            </a:r>
            <a:endParaRPr/>
          </a:p>
        </p:txBody>
      </p:sp>
      <p:sp>
        <p:nvSpPr>
          <p:cNvPr id="134" name="Google Shape;134;p24"/>
          <p:cNvSpPr txBox="1"/>
          <p:nvPr>
            <p:ph idx="1" type="body"/>
          </p:nvPr>
        </p:nvSpPr>
        <p:spPr>
          <a:xfrm>
            <a:off x="0" y="1165325"/>
            <a:ext cx="9144000" cy="3570000"/>
          </a:xfrm>
          <a:prstGeom prst="rect">
            <a:avLst/>
          </a:prstGeom>
        </p:spPr>
        <p:txBody>
          <a:bodyPr anchorCtr="0" anchor="t" bIns="34275" lIns="68575" spcFirstLastPara="1" rIns="68575" wrap="square" tIns="34275">
            <a:noAutofit/>
          </a:bodyPr>
          <a:lstStyle/>
          <a:p>
            <a:pPr indent="-330200" lvl="0" marL="457200" rtl="0" algn="just">
              <a:lnSpc>
                <a:spcPct val="100000"/>
              </a:lnSpc>
              <a:spcBef>
                <a:spcPts val="1200"/>
              </a:spcBef>
              <a:spcAft>
                <a:spcPts val="0"/>
              </a:spcAft>
              <a:buClr>
                <a:srgbClr val="000000"/>
              </a:buClr>
              <a:buSzPts val="1600"/>
              <a:buFont typeface="Times New Roman"/>
              <a:buChar char="●"/>
            </a:pPr>
            <a:r>
              <a:rPr lang="en" sz="2000">
                <a:solidFill>
                  <a:srgbClr val="000000"/>
                </a:solidFill>
                <a:latin typeface="Times New Roman"/>
                <a:ea typeface="Times New Roman"/>
                <a:cs typeface="Times New Roman"/>
                <a:sym typeface="Times New Roman"/>
              </a:rPr>
              <a:t>To establish a model that could look into the concerns by developing an integrated model on </a:t>
            </a:r>
            <a:r>
              <a:rPr b="1" lang="en" sz="2000">
                <a:solidFill>
                  <a:srgbClr val="000000"/>
                </a:solidFill>
                <a:latin typeface="Times New Roman"/>
                <a:ea typeface="Times New Roman"/>
                <a:cs typeface="Times New Roman"/>
                <a:sym typeface="Times New Roman"/>
              </a:rPr>
              <a:t>Life Cycle Assessment</a:t>
            </a:r>
            <a:r>
              <a:rPr lang="en" sz="2000">
                <a:solidFill>
                  <a:srgbClr val="000000"/>
                </a:solidFill>
                <a:latin typeface="Times New Roman"/>
                <a:ea typeface="Times New Roman"/>
                <a:cs typeface="Times New Roman"/>
                <a:sym typeface="Times New Roman"/>
              </a:rPr>
              <a:t> and </a:t>
            </a:r>
            <a:r>
              <a:rPr b="1" lang="en" sz="2000">
                <a:solidFill>
                  <a:srgbClr val="000000"/>
                </a:solidFill>
                <a:latin typeface="Times New Roman"/>
                <a:ea typeface="Times New Roman"/>
                <a:cs typeface="Times New Roman"/>
                <a:sym typeface="Times New Roman"/>
              </a:rPr>
              <a:t>Supply Chain Management</a:t>
            </a:r>
            <a:r>
              <a:rPr lang="en" sz="2000">
                <a:solidFill>
                  <a:srgbClr val="000000"/>
                </a:solidFill>
                <a:latin typeface="Times New Roman"/>
                <a:ea typeface="Times New Roman"/>
                <a:cs typeface="Times New Roman"/>
                <a:sym typeface="Times New Roman"/>
              </a:rPr>
              <a:t> that would focus on improving the cost and quality right from the raw phase.</a:t>
            </a:r>
            <a:endParaRPr sz="2000">
              <a:solidFill>
                <a:srgbClr val="000000"/>
              </a:solidFill>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000000"/>
              </a:buClr>
              <a:buSzPts val="1600"/>
              <a:buFont typeface="Times New Roman"/>
              <a:buChar char="●"/>
            </a:pPr>
            <a:r>
              <a:rPr lang="en" sz="2000">
                <a:solidFill>
                  <a:srgbClr val="000000"/>
                </a:solidFill>
                <a:latin typeface="Times New Roman"/>
                <a:ea typeface="Times New Roman"/>
                <a:cs typeface="Times New Roman"/>
                <a:sym typeface="Times New Roman"/>
              </a:rPr>
              <a:t>Measure the environmental impact </a:t>
            </a:r>
            <a:r>
              <a:rPr b="1" lang="en" sz="2000">
                <a:solidFill>
                  <a:srgbClr val="000000"/>
                </a:solidFill>
                <a:latin typeface="Times New Roman"/>
                <a:ea typeface="Times New Roman"/>
                <a:cs typeface="Times New Roman"/>
                <a:sym typeface="Times New Roman"/>
              </a:rPr>
              <a:t>+</a:t>
            </a:r>
            <a:r>
              <a:rPr lang="en" sz="2000">
                <a:solidFill>
                  <a:srgbClr val="000000"/>
                </a:solidFill>
                <a:latin typeface="Times New Roman"/>
                <a:ea typeface="Times New Roman"/>
                <a:cs typeface="Times New Roman"/>
                <a:sym typeface="Times New Roman"/>
              </a:rPr>
              <a:t> keep track of the profit and supply chain demand of products in companies. </a:t>
            </a:r>
            <a:endParaRPr sz="2000">
              <a:solidFill>
                <a:srgbClr val="000000"/>
              </a:solidFill>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000000"/>
              </a:buClr>
              <a:buSzPts val="1600"/>
              <a:buFont typeface="Times New Roman"/>
              <a:buChar char="●"/>
            </a:pPr>
            <a:r>
              <a:rPr lang="en" sz="2000">
                <a:solidFill>
                  <a:srgbClr val="000000"/>
                </a:solidFill>
                <a:latin typeface="Times New Roman"/>
                <a:ea typeface="Times New Roman"/>
                <a:cs typeface="Times New Roman"/>
                <a:sym typeface="Times New Roman"/>
              </a:rPr>
              <a:t>Helps manufactures to identify opportunities to reduce material and energy costs from a product system.</a:t>
            </a:r>
            <a:endParaRPr sz="2000">
              <a:solidFill>
                <a:srgbClr val="000000"/>
              </a:solidFill>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000000"/>
              </a:buClr>
              <a:buSzPts val="1600"/>
              <a:buFont typeface="Times New Roman"/>
              <a:buChar char="●"/>
            </a:pPr>
            <a:r>
              <a:rPr lang="en" sz="2000">
                <a:solidFill>
                  <a:srgbClr val="000000"/>
                </a:solidFill>
                <a:highlight>
                  <a:schemeClr val="lt1"/>
                </a:highlight>
                <a:latin typeface="Times New Roman"/>
                <a:ea typeface="Times New Roman"/>
                <a:cs typeface="Times New Roman"/>
                <a:sym typeface="Times New Roman"/>
              </a:rPr>
              <a:t>To put special emphasis on cradle to gate phase (raw procurement products, manufacturing, production, and selling).</a:t>
            </a:r>
            <a:endParaRPr sz="2000">
              <a:solidFill>
                <a:srgbClr val="000000"/>
              </a:solidFill>
              <a:latin typeface="Times New Roman"/>
              <a:ea typeface="Times New Roman"/>
              <a:cs typeface="Times New Roman"/>
              <a:sym typeface="Times New Roman"/>
            </a:endParaRPr>
          </a:p>
          <a:p>
            <a:pPr indent="0" lvl="0" marL="0" rtl="0" algn="just">
              <a:lnSpc>
                <a:spcPct val="100000"/>
              </a:lnSpc>
              <a:spcBef>
                <a:spcPts val="800"/>
              </a:spcBef>
              <a:spcAft>
                <a:spcPts val="0"/>
              </a:spcAft>
              <a:buNone/>
            </a:pPr>
            <a:r>
              <a:t/>
            </a:r>
            <a:endParaRPr sz="2000">
              <a:solidFill>
                <a:srgbClr val="000000"/>
              </a:solidFill>
              <a:latin typeface="Times New Roman"/>
              <a:ea typeface="Times New Roman"/>
              <a:cs typeface="Times New Roman"/>
              <a:sym typeface="Times New Roman"/>
            </a:endParaRPr>
          </a:p>
        </p:txBody>
      </p:sp>
      <p:sp>
        <p:nvSpPr>
          <p:cNvPr id="135" name="Google Shape;135;p24"/>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36" name="Google Shape;136;p24"/>
          <p:cNvPicPr preferRelativeResize="0"/>
          <p:nvPr/>
        </p:nvPicPr>
        <p:blipFill rotWithShape="1">
          <a:blip r:embed="rId3">
            <a:alphaModFix/>
          </a:blip>
          <a:srcRect b="0" l="0" r="0" t="0"/>
          <a:stretch/>
        </p:blipFill>
        <p:spPr>
          <a:xfrm>
            <a:off x="1" y="-12"/>
            <a:ext cx="2049512" cy="973706"/>
          </a:xfrm>
          <a:prstGeom prst="rect">
            <a:avLst/>
          </a:prstGeom>
          <a:noFill/>
          <a:ln>
            <a:noFill/>
          </a:ln>
        </p:spPr>
      </p:pic>
      <p:sp>
        <p:nvSpPr>
          <p:cNvPr id="137" name="Google Shape;137;p24"/>
          <p:cNvSpPr txBox="1"/>
          <p:nvPr/>
        </p:nvSpPr>
        <p:spPr>
          <a:xfrm>
            <a:off x="3489750" y="373950"/>
            <a:ext cx="21645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latin typeface="Times New Roman"/>
                <a:ea typeface="Times New Roman"/>
                <a:cs typeface="Times New Roman"/>
                <a:sym typeface="Times New Roman"/>
              </a:rPr>
              <a:t>Objective</a:t>
            </a:r>
            <a:endParaRPr b="1" i="0" sz="29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5"/>
          <p:cNvPicPr preferRelativeResize="0"/>
          <p:nvPr/>
        </p:nvPicPr>
        <p:blipFill rotWithShape="1">
          <a:blip r:embed="rId3">
            <a:alphaModFix/>
          </a:blip>
          <a:srcRect b="31870" l="26469" r="26398" t="35545"/>
          <a:stretch/>
        </p:blipFill>
        <p:spPr>
          <a:xfrm>
            <a:off x="150700" y="1331925"/>
            <a:ext cx="8840375" cy="3516075"/>
          </a:xfrm>
          <a:prstGeom prst="rect">
            <a:avLst/>
          </a:prstGeom>
          <a:noFill/>
          <a:ln cap="flat" cmpd="sng" w="25400">
            <a:solidFill>
              <a:srgbClr val="000000"/>
            </a:solidFill>
            <a:prstDash val="solid"/>
            <a:miter lim="8000"/>
            <a:headEnd len="sm" w="sm" type="none"/>
            <a:tailEnd len="sm" w="sm" type="none"/>
          </a:ln>
        </p:spPr>
      </p:pic>
      <p:pic>
        <p:nvPicPr>
          <p:cNvPr id="143" name="Google Shape;143;p25"/>
          <p:cNvPicPr preferRelativeResize="0"/>
          <p:nvPr/>
        </p:nvPicPr>
        <p:blipFill rotWithShape="1">
          <a:blip r:embed="rId4">
            <a:alphaModFix/>
          </a:blip>
          <a:srcRect b="0" l="0" r="0" t="0"/>
          <a:stretch/>
        </p:blipFill>
        <p:spPr>
          <a:xfrm>
            <a:off x="1" y="-12"/>
            <a:ext cx="2049512" cy="973706"/>
          </a:xfrm>
          <a:prstGeom prst="rect">
            <a:avLst/>
          </a:prstGeom>
          <a:noFill/>
          <a:ln>
            <a:noFill/>
          </a:ln>
        </p:spPr>
      </p:pic>
      <p:sp>
        <p:nvSpPr>
          <p:cNvPr id="144" name="Google Shape;144;p25"/>
          <p:cNvSpPr txBox="1"/>
          <p:nvPr/>
        </p:nvSpPr>
        <p:spPr>
          <a:xfrm>
            <a:off x="2230350" y="299000"/>
            <a:ext cx="5324100" cy="674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0"/>
              <a:buFont typeface="Arial"/>
              <a:buNone/>
            </a:pPr>
            <a:r>
              <a:rPr b="1" lang="en" sz="3000">
                <a:latin typeface="Times New Roman"/>
                <a:ea typeface="Times New Roman"/>
                <a:cs typeface="Times New Roman"/>
                <a:sym typeface="Times New Roman"/>
              </a:rPr>
              <a:t>Architecture</a:t>
            </a:r>
            <a:r>
              <a:rPr b="1" lang="en" sz="3000">
                <a:latin typeface="Times New Roman"/>
                <a:ea typeface="Times New Roman"/>
                <a:cs typeface="Times New Roman"/>
                <a:sym typeface="Times New Roman"/>
              </a:rPr>
              <a:t> Diagram</a:t>
            </a:r>
            <a:endParaRPr b="1" i="0" sz="3000" u="none" cap="none" strike="noStrike">
              <a:solidFill>
                <a:schemeClr val="dk1"/>
              </a:solidFill>
              <a:latin typeface="Times New Roman"/>
              <a:ea typeface="Times New Roman"/>
              <a:cs typeface="Times New Roman"/>
              <a:sym typeface="Times New Roman"/>
            </a:endParaRPr>
          </a:p>
        </p:txBody>
      </p:sp>
      <p:sp>
        <p:nvSpPr>
          <p:cNvPr id="145" name="Google Shape;145;p25"/>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2881225" y="96000"/>
            <a:ext cx="3281100" cy="480300"/>
          </a:xfrm>
          <a:prstGeom prst="rect">
            <a:avLst/>
          </a:prstGeom>
        </p:spPr>
        <p:txBody>
          <a:bodyPr anchorCtr="0" anchor="t" bIns="34275" lIns="68575" spcFirstLastPara="1" rIns="68575" wrap="square" tIns="34275">
            <a:normAutofit fontScale="90000"/>
          </a:bodyPr>
          <a:lstStyle/>
          <a:p>
            <a:pPr indent="0" lvl="0" marL="0" rtl="0" algn="ctr">
              <a:lnSpc>
                <a:spcPct val="100000"/>
              </a:lnSpc>
              <a:spcBef>
                <a:spcPts val="0"/>
              </a:spcBef>
              <a:spcAft>
                <a:spcPts val="0"/>
              </a:spcAft>
              <a:buClr>
                <a:srgbClr val="000000"/>
              </a:buClr>
              <a:buSzPct val="103846"/>
              <a:buFont typeface="Arial"/>
              <a:buNone/>
            </a:pPr>
            <a:r>
              <a:rPr b="1" lang="en" sz="2888">
                <a:solidFill>
                  <a:srgbClr val="000000"/>
                </a:solidFill>
                <a:latin typeface="Times New Roman"/>
                <a:ea typeface="Times New Roman"/>
                <a:cs typeface="Times New Roman"/>
                <a:sym typeface="Times New Roman"/>
              </a:rPr>
              <a:t>UML DIAGRAM</a:t>
            </a:r>
            <a:endParaRPr b="1" sz="2888">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p:txBody>
      </p:sp>
      <p:pic>
        <p:nvPicPr>
          <p:cNvPr id="151" name="Google Shape;151;p26"/>
          <p:cNvPicPr preferRelativeResize="0"/>
          <p:nvPr/>
        </p:nvPicPr>
        <p:blipFill rotWithShape="1">
          <a:blip r:embed="rId3">
            <a:alphaModFix/>
          </a:blip>
          <a:srcRect b="0" l="0" r="0" t="0"/>
          <a:stretch/>
        </p:blipFill>
        <p:spPr>
          <a:xfrm>
            <a:off x="0" y="-2"/>
            <a:ext cx="2049525" cy="793625"/>
          </a:xfrm>
          <a:prstGeom prst="rect">
            <a:avLst/>
          </a:prstGeom>
          <a:noFill/>
          <a:ln>
            <a:noFill/>
          </a:ln>
        </p:spPr>
      </p:pic>
      <p:pic>
        <p:nvPicPr>
          <p:cNvPr id="152" name="Google Shape;152;p26"/>
          <p:cNvPicPr preferRelativeResize="0"/>
          <p:nvPr/>
        </p:nvPicPr>
        <p:blipFill>
          <a:blip r:embed="rId4">
            <a:alphaModFix/>
          </a:blip>
          <a:stretch>
            <a:fillRect/>
          </a:stretch>
        </p:blipFill>
        <p:spPr>
          <a:xfrm>
            <a:off x="391800" y="713250"/>
            <a:ext cx="8569149" cy="4430249"/>
          </a:xfrm>
          <a:prstGeom prst="rect">
            <a:avLst/>
          </a:prstGeom>
          <a:noFill/>
          <a:ln>
            <a:noFill/>
          </a:ln>
        </p:spPr>
      </p:pic>
      <p:sp>
        <p:nvSpPr>
          <p:cNvPr id="153" name="Google Shape;153;p26"/>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 name="Shape 157"/>
        <p:cNvGrpSpPr/>
        <p:nvPr/>
      </p:nvGrpSpPr>
      <p:grpSpPr>
        <a:xfrm>
          <a:off x="0" y="0"/>
          <a:ext cx="0" cy="0"/>
          <a:chOff x="0" y="0"/>
          <a:chExt cx="0" cy="0"/>
        </a:xfrm>
      </p:grpSpPr>
      <p:sp>
        <p:nvSpPr>
          <p:cNvPr id="158" name="Google Shape;158;p27"/>
          <p:cNvSpPr txBox="1"/>
          <p:nvPr/>
        </p:nvSpPr>
        <p:spPr>
          <a:xfrm>
            <a:off x="2243800" y="298875"/>
            <a:ext cx="55404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0"/>
              <a:buFont typeface="Arial"/>
              <a:buNone/>
            </a:pPr>
            <a:r>
              <a:rPr b="1" lang="en" sz="3000">
                <a:latin typeface="Times New Roman"/>
                <a:ea typeface="Times New Roman"/>
                <a:cs typeface="Times New Roman"/>
                <a:sym typeface="Times New Roman"/>
              </a:rPr>
              <a:t>Module Description</a:t>
            </a:r>
            <a:endParaRPr b="1" i="0" sz="3000" u="none" cap="none" strike="noStrike">
              <a:solidFill>
                <a:schemeClr val="dk1"/>
              </a:solidFill>
              <a:latin typeface="Times New Roman"/>
              <a:ea typeface="Times New Roman"/>
              <a:cs typeface="Times New Roman"/>
              <a:sym typeface="Times New Roman"/>
            </a:endParaRPr>
          </a:p>
        </p:txBody>
      </p:sp>
      <p:pic>
        <p:nvPicPr>
          <p:cNvPr id="159" name="Google Shape;159;p27"/>
          <p:cNvPicPr preferRelativeResize="0"/>
          <p:nvPr/>
        </p:nvPicPr>
        <p:blipFill rotWithShape="1">
          <a:blip r:embed="rId3">
            <a:alphaModFix/>
          </a:blip>
          <a:srcRect b="0" l="0" r="0" t="0"/>
          <a:stretch/>
        </p:blipFill>
        <p:spPr>
          <a:xfrm>
            <a:off x="1" y="-12"/>
            <a:ext cx="2049512" cy="973706"/>
          </a:xfrm>
          <a:prstGeom prst="rect">
            <a:avLst/>
          </a:prstGeom>
          <a:noFill/>
          <a:ln>
            <a:noFill/>
          </a:ln>
        </p:spPr>
      </p:pic>
      <p:sp>
        <p:nvSpPr>
          <p:cNvPr id="160" name="Google Shape;160;p27"/>
          <p:cNvSpPr txBox="1"/>
          <p:nvPr>
            <p:ph idx="1" type="body"/>
          </p:nvPr>
        </p:nvSpPr>
        <p:spPr>
          <a:xfrm>
            <a:off x="0" y="1285875"/>
            <a:ext cx="9144000" cy="36375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1200"/>
              </a:spcBef>
              <a:spcAft>
                <a:spcPts val="0"/>
              </a:spcAft>
              <a:buClr>
                <a:schemeClr val="dk1"/>
              </a:buClr>
              <a:buSzPts val="1100"/>
              <a:buFont typeface="Arial"/>
              <a:buNone/>
            </a:pPr>
            <a:r>
              <a:rPr b="1" lang="en" sz="2000">
                <a:solidFill>
                  <a:srgbClr val="000000"/>
                </a:solidFill>
                <a:highlight>
                  <a:srgbClr val="FFFFFF"/>
                </a:highlight>
                <a:latin typeface="Times New Roman"/>
                <a:ea typeface="Times New Roman"/>
                <a:cs typeface="Times New Roman"/>
                <a:sym typeface="Times New Roman"/>
              </a:rPr>
              <a:t>Google Colab</a:t>
            </a:r>
            <a:r>
              <a:rPr lang="en" sz="2000">
                <a:solidFill>
                  <a:srgbClr val="000000"/>
                </a:solidFill>
                <a:highlight>
                  <a:srgbClr val="FFFFFF"/>
                </a:highlight>
                <a:latin typeface="Times New Roman"/>
                <a:ea typeface="Times New Roman"/>
                <a:cs typeface="Times New Roman"/>
                <a:sym typeface="Times New Roman"/>
              </a:rPr>
              <a:t>:</a:t>
            </a:r>
            <a:endParaRPr sz="20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1200"/>
              </a:spcBef>
              <a:spcAft>
                <a:spcPts val="0"/>
              </a:spcAft>
              <a:buClr>
                <a:srgbClr val="000000"/>
              </a:buClr>
              <a:buSzPts val="1600"/>
              <a:buFont typeface="Times New Roman"/>
              <a:buChar char="●"/>
            </a:pPr>
            <a:r>
              <a:rPr lang="en" sz="2000">
                <a:solidFill>
                  <a:srgbClr val="000000"/>
                </a:solidFill>
                <a:highlight>
                  <a:srgbClr val="FFFFFF"/>
                </a:highlight>
                <a:latin typeface="Times New Roman"/>
                <a:ea typeface="Times New Roman"/>
                <a:cs typeface="Times New Roman"/>
                <a:sym typeface="Times New Roman"/>
              </a:rPr>
              <a:t>Allows anybody to write and execute arbitrary python code through the browser.</a:t>
            </a:r>
            <a:endParaRPr sz="20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000000"/>
              </a:buClr>
              <a:buSzPts val="1600"/>
              <a:buFont typeface="Times New Roman"/>
              <a:buChar char="●"/>
            </a:pPr>
            <a:r>
              <a:rPr lang="en" sz="2000">
                <a:solidFill>
                  <a:srgbClr val="000000"/>
                </a:solidFill>
                <a:highlight>
                  <a:srgbClr val="FFFFFF"/>
                </a:highlight>
                <a:latin typeface="Times New Roman"/>
                <a:ea typeface="Times New Roman"/>
                <a:cs typeface="Times New Roman"/>
                <a:sym typeface="Times New Roman"/>
              </a:rPr>
              <a:t>Is especially well suited to machine learning, data analysis and education.</a:t>
            </a:r>
            <a:endParaRPr sz="2000">
              <a:solidFill>
                <a:srgbClr val="000000"/>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b="1" lang="en" sz="2000">
                <a:solidFill>
                  <a:srgbClr val="000000"/>
                </a:solidFill>
                <a:highlight>
                  <a:srgbClr val="FFFFFF"/>
                </a:highlight>
                <a:latin typeface="Times New Roman"/>
                <a:ea typeface="Times New Roman"/>
                <a:cs typeface="Times New Roman"/>
                <a:sym typeface="Times New Roman"/>
              </a:rPr>
              <a:t>Scikit-learn</a:t>
            </a:r>
            <a:r>
              <a:rPr lang="en" sz="2000">
                <a:solidFill>
                  <a:srgbClr val="000000"/>
                </a:solidFill>
                <a:highlight>
                  <a:srgbClr val="FFFFFF"/>
                </a:highlight>
                <a:latin typeface="Times New Roman"/>
                <a:ea typeface="Times New Roman"/>
                <a:cs typeface="Times New Roman"/>
                <a:sym typeface="Times New Roman"/>
              </a:rPr>
              <a:t>: </a:t>
            </a:r>
            <a:endParaRPr sz="20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1200"/>
              </a:spcBef>
              <a:spcAft>
                <a:spcPts val="0"/>
              </a:spcAft>
              <a:buClr>
                <a:srgbClr val="000000"/>
              </a:buClr>
              <a:buSzPts val="1600"/>
              <a:buFont typeface="Times New Roman"/>
              <a:buChar char="●"/>
            </a:pPr>
            <a:r>
              <a:rPr lang="en" sz="2000">
                <a:solidFill>
                  <a:srgbClr val="000000"/>
                </a:solidFill>
                <a:highlight>
                  <a:srgbClr val="FFFFFF"/>
                </a:highlight>
                <a:latin typeface="Times New Roman"/>
                <a:ea typeface="Times New Roman"/>
                <a:cs typeface="Times New Roman"/>
                <a:sym typeface="Times New Roman"/>
              </a:rPr>
              <a:t>F</a:t>
            </a:r>
            <a:r>
              <a:rPr lang="en" sz="2000">
                <a:solidFill>
                  <a:srgbClr val="000000"/>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ree software</a:t>
            </a:r>
            <a:r>
              <a:rPr lang="en" sz="2000">
                <a:solidFill>
                  <a:srgbClr val="000000"/>
                </a:solidFill>
                <a:highlight>
                  <a:srgbClr val="FFFFFF"/>
                </a:highlight>
                <a:latin typeface="Times New Roman"/>
                <a:ea typeface="Times New Roman"/>
                <a:cs typeface="Times New Roman"/>
                <a:sym typeface="Times New Roman"/>
              </a:rPr>
              <a:t> </a:t>
            </a:r>
            <a:r>
              <a:rPr lang="en" sz="2000">
                <a:solidFill>
                  <a:srgbClr val="000000"/>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machine learning</a:t>
            </a:r>
            <a:r>
              <a:rPr lang="en" sz="2000">
                <a:solidFill>
                  <a:srgbClr val="000000"/>
                </a:solidFill>
                <a:highlight>
                  <a:srgbClr val="FFFFFF"/>
                </a:highlight>
                <a:latin typeface="Times New Roman"/>
                <a:ea typeface="Times New Roman"/>
                <a:cs typeface="Times New Roman"/>
                <a:sym typeface="Times New Roman"/>
              </a:rPr>
              <a:t> </a:t>
            </a:r>
            <a:r>
              <a:rPr lang="en" sz="2000">
                <a:solidFill>
                  <a:srgbClr val="000000"/>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library</a:t>
            </a:r>
            <a:r>
              <a:rPr lang="en" sz="2000">
                <a:solidFill>
                  <a:srgbClr val="000000"/>
                </a:solidFill>
                <a:highlight>
                  <a:srgbClr val="FFFFFF"/>
                </a:highlight>
                <a:latin typeface="Times New Roman"/>
                <a:ea typeface="Times New Roman"/>
                <a:cs typeface="Times New Roman"/>
                <a:sym typeface="Times New Roman"/>
              </a:rPr>
              <a:t> for the </a:t>
            </a:r>
            <a:r>
              <a:rPr lang="en" sz="2000">
                <a:solidFill>
                  <a:srgbClr val="000000"/>
                </a:solidFill>
                <a:highlight>
                  <a:srgbClr val="FFFFFF"/>
                </a:highlight>
                <a:uFill>
                  <a:noFill/>
                </a:uFill>
                <a:latin typeface="Times New Roman"/>
                <a:ea typeface="Times New Roman"/>
                <a:cs typeface="Times New Roman"/>
                <a:sym typeface="Times New Roman"/>
                <a:hlinkClick r:id="rId7">
                  <a:extLst>
                    <a:ext uri="{A12FA001-AC4F-418D-AE19-62706E023703}">
                      <ahyp:hlinkClr val="tx"/>
                    </a:ext>
                  </a:extLst>
                </a:hlinkClick>
              </a:rPr>
              <a:t>Python</a:t>
            </a:r>
            <a:r>
              <a:rPr lang="en" sz="2000">
                <a:solidFill>
                  <a:srgbClr val="000000"/>
                </a:solidFill>
                <a:highlight>
                  <a:srgbClr val="FFFFFF"/>
                </a:highlight>
                <a:latin typeface="Times New Roman"/>
                <a:ea typeface="Times New Roman"/>
                <a:cs typeface="Times New Roman"/>
                <a:sym typeface="Times New Roman"/>
              </a:rPr>
              <a:t> </a:t>
            </a:r>
            <a:r>
              <a:rPr lang="en" sz="2000">
                <a:solidFill>
                  <a:srgbClr val="000000"/>
                </a:solidFill>
                <a:highlight>
                  <a:srgbClr val="FFFFFF"/>
                </a:highlight>
                <a:uFill>
                  <a:noFill/>
                </a:uFill>
                <a:latin typeface="Times New Roman"/>
                <a:ea typeface="Times New Roman"/>
                <a:cs typeface="Times New Roman"/>
                <a:sym typeface="Times New Roman"/>
                <a:hlinkClick r:id="rId8">
                  <a:extLst>
                    <a:ext uri="{A12FA001-AC4F-418D-AE19-62706E023703}">
                      <ahyp:hlinkClr val="tx"/>
                    </a:ext>
                  </a:extLst>
                </a:hlinkClick>
              </a:rPr>
              <a:t>programming language</a:t>
            </a:r>
            <a:r>
              <a:rPr lang="en" sz="2000">
                <a:solidFill>
                  <a:srgbClr val="000000"/>
                </a:solidFill>
                <a:highlight>
                  <a:srgbClr val="FFFFFF"/>
                </a:highlight>
                <a:latin typeface="Times New Roman"/>
                <a:ea typeface="Times New Roman"/>
                <a:cs typeface="Times New Roman"/>
                <a:sym typeface="Times New Roman"/>
              </a:rPr>
              <a:t>. </a:t>
            </a:r>
            <a:endParaRPr sz="2000">
              <a:solidFill>
                <a:srgbClr val="000000"/>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000000"/>
              </a:buClr>
              <a:buSzPts val="1600"/>
              <a:buFont typeface="Times New Roman"/>
              <a:buChar char="●"/>
            </a:pPr>
            <a:r>
              <a:rPr lang="en" sz="2000">
                <a:solidFill>
                  <a:srgbClr val="000000"/>
                </a:solidFill>
                <a:highlight>
                  <a:srgbClr val="FFFFFF"/>
                </a:highlight>
                <a:latin typeface="Times New Roman"/>
                <a:ea typeface="Times New Roman"/>
                <a:cs typeface="Times New Roman"/>
                <a:sym typeface="Times New Roman"/>
              </a:rPr>
              <a:t>Features various </a:t>
            </a:r>
            <a:r>
              <a:rPr lang="en" sz="2000">
                <a:solidFill>
                  <a:srgbClr val="000000"/>
                </a:solidFill>
                <a:highlight>
                  <a:srgbClr val="FFFFFF"/>
                </a:highlight>
                <a:uFill>
                  <a:noFill/>
                </a:uFill>
                <a:latin typeface="Times New Roman"/>
                <a:ea typeface="Times New Roman"/>
                <a:cs typeface="Times New Roman"/>
                <a:sym typeface="Times New Roman"/>
                <a:hlinkClick r:id="rId9">
                  <a:extLst>
                    <a:ext uri="{A12FA001-AC4F-418D-AE19-62706E023703}">
                      <ahyp:hlinkClr val="tx"/>
                    </a:ext>
                  </a:extLst>
                </a:hlinkClick>
              </a:rPr>
              <a:t>classification</a:t>
            </a:r>
            <a:r>
              <a:rPr lang="en" sz="2000">
                <a:solidFill>
                  <a:srgbClr val="000000"/>
                </a:solidFill>
                <a:highlight>
                  <a:srgbClr val="FFFFFF"/>
                </a:highlight>
                <a:latin typeface="Times New Roman"/>
                <a:ea typeface="Times New Roman"/>
                <a:cs typeface="Times New Roman"/>
                <a:sym typeface="Times New Roman"/>
              </a:rPr>
              <a:t>, </a:t>
            </a:r>
            <a:r>
              <a:rPr lang="en" sz="2000">
                <a:solidFill>
                  <a:srgbClr val="000000"/>
                </a:solidFill>
                <a:highlight>
                  <a:srgbClr val="FFFFFF"/>
                </a:highlight>
                <a:uFill>
                  <a:noFill/>
                </a:uFill>
                <a:latin typeface="Times New Roman"/>
                <a:ea typeface="Times New Roman"/>
                <a:cs typeface="Times New Roman"/>
                <a:sym typeface="Times New Roman"/>
                <a:hlinkClick r:id="rId10">
                  <a:extLst>
                    <a:ext uri="{A12FA001-AC4F-418D-AE19-62706E023703}">
                      <ahyp:hlinkClr val="tx"/>
                    </a:ext>
                  </a:extLst>
                </a:hlinkClick>
              </a:rPr>
              <a:t>regression</a:t>
            </a:r>
            <a:r>
              <a:rPr lang="en" sz="2000">
                <a:solidFill>
                  <a:srgbClr val="000000"/>
                </a:solidFill>
                <a:highlight>
                  <a:srgbClr val="FFFFFF"/>
                </a:highlight>
                <a:latin typeface="Times New Roman"/>
                <a:ea typeface="Times New Roman"/>
                <a:cs typeface="Times New Roman"/>
                <a:sym typeface="Times New Roman"/>
              </a:rPr>
              <a:t> and </a:t>
            </a:r>
            <a:r>
              <a:rPr lang="en" sz="2000">
                <a:solidFill>
                  <a:srgbClr val="000000"/>
                </a:solidFill>
                <a:highlight>
                  <a:srgbClr val="FFFFFF"/>
                </a:highlight>
                <a:uFill>
                  <a:noFill/>
                </a:uFill>
                <a:latin typeface="Times New Roman"/>
                <a:ea typeface="Times New Roman"/>
                <a:cs typeface="Times New Roman"/>
                <a:sym typeface="Times New Roman"/>
                <a:hlinkClick r:id="rId11">
                  <a:extLst>
                    <a:ext uri="{A12FA001-AC4F-418D-AE19-62706E023703}">
                      <ahyp:hlinkClr val="tx"/>
                    </a:ext>
                  </a:extLst>
                </a:hlinkClick>
              </a:rPr>
              <a:t>clustering</a:t>
            </a:r>
            <a:r>
              <a:rPr lang="en" sz="2000">
                <a:solidFill>
                  <a:srgbClr val="000000"/>
                </a:solidFill>
                <a:highlight>
                  <a:srgbClr val="FFFFFF"/>
                </a:highlight>
                <a:latin typeface="Times New Roman"/>
                <a:ea typeface="Times New Roman"/>
                <a:cs typeface="Times New Roman"/>
                <a:sym typeface="Times New Roman"/>
              </a:rPr>
              <a:t> algorithms including </a:t>
            </a:r>
            <a:r>
              <a:rPr lang="en" sz="2000">
                <a:solidFill>
                  <a:srgbClr val="000000"/>
                </a:solidFill>
                <a:highlight>
                  <a:srgbClr val="FFFFFF"/>
                </a:highlight>
                <a:uFill>
                  <a:noFill/>
                </a:uFill>
                <a:latin typeface="Times New Roman"/>
                <a:ea typeface="Times New Roman"/>
                <a:cs typeface="Times New Roman"/>
                <a:sym typeface="Times New Roman"/>
                <a:hlinkClick r:id="rId12">
                  <a:extLst>
                    <a:ext uri="{A12FA001-AC4F-418D-AE19-62706E023703}">
                      <ahyp:hlinkClr val="tx"/>
                    </a:ext>
                  </a:extLst>
                </a:hlinkClick>
              </a:rPr>
              <a:t>support vector machines</a:t>
            </a:r>
            <a:r>
              <a:rPr lang="en" sz="2000">
                <a:solidFill>
                  <a:srgbClr val="000000"/>
                </a:solidFill>
                <a:highlight>
                  <a:srgbClr val="FFFFFF"/>
                </a:highlight>
                <a:latin typeface="Times New Roman"/>
                <a:ea typeface="Times New Roman"/>
                <a:cs typeface="Times New Roman"/>
                <a:sym typeface="Times New Roman"/>
              </a:rPr>
              <a:t>, </a:t>
            </a:r>
            <a:r>
              <a:rPr lang="en" sz="2000">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val="tx"/>
                    </a:ext>
                  </a:extLst>
                </a:hlinkClick>
              </a:rPr>
              <a:t>random forests</a:t>
            </a:r>
            <a:r>
              <a:rPr lang="en" sz="2000">
                <a:solidFill>
                  <a:srgbClr val="000000"/>
                </a:solidFill>
                <a:highlight>
                  <a:srgbClr val="FFFFFF"/>
                </a:highlight>
                <a:latin typeface="Times New Roman"/>
                <a:ea typeface="Times New Roman"/>
                <a:cs typeface="Times New Roman"/>
                <a:sym typeface="Times New Roman"/>
              </a:rPr>
              <a:t>, </a:t>
            </a:r>
            <a:r>
              <a:rPr lang="en" sz="2000">
                <a:solidFill>
                  <a:srgbClr val="000000"/>
                </a:solidFill>
                <a:highlight>
                  <a:srgbClr val="FFFFFF"/>
                </a:highlight>
                <a:uFill>
                  <a:noFill/>
                </a:uFill>
                <a:latin typeface="Times New Roman"/>
                <a:ea typeface="Times New Roman"/>
                <a:cs typeface="Times New Roman"/>
                <a:sym typeface="Times New Roman"/>
                <a:hlinkClick r:id="rId14">
                  <a:extLst>
                    <a:ext uri="{A12FA001-AC4F-418D-AE19-62706E023703}">
                      <ahyp:hlinkClr val="tx"/>
                    </a:ext>
                  </a:extLst>
                </a:hlinkClick>
              </a:rPr>
              <a:t>gradient boosting</a:t>
            </a:r>
            <a:r>
              <a:rPr lang="en" sz="2000">
                <a:solidFill>
                  <a:srgbClr val="000000"/>
                </a:solidFill>
                <a:highlight>
                  <a:srgbClr val="FFFFFF"/>
                </a:highlight>
                <a:latin typeface="Times New Roman"/>
                <a:ea typeface="Times New Roman"/>
                <a:cs typeface="Times New Roman"/>
                <a:sym typeface="Times New Roman"/>
              </a:rPr>
              <a:t>, </a:t>
            </a:r>
            <a:r>
              <a:rPr i="1" lang="en" sz="2000">
                <a:solidFill>
                  <a:srgbClr val="000000"/>
                </a:solidFill>
                <a:highlight>
                  <a:srgbClr val="FFFFFF"/>
                </a:highlight>
                <a:uFill>
                  <a:noFill/>
                </a:uFill>
                <a:latin typeface="Times New Roman"/>
                <a:ea typeface="Times New Roman"/>
                <a:cs typeface="Times New Roman"/>
                <a:sym typeface="Times New Roman"/>
                <a:hlinkClick r:id="rId15">
                  <a:extLst>
                    <a:ext uri="{A12FA001-AC4F-418D-AE19-62706E023703}">
                      <ahyp:hlinkClr val="tx"/>
                    </a:ext>
                  </a:extLst>
                </a:hlinkClick>
              </a:rPr>
              <a:t>k</a:t>
            </a:r>
            <a:r>
              <a:rPr lang="en" sz="2000">
                <a:solidFill>
                  <a:srgbClr val="000000"/>
                </a:solidFill>
                <a:highlight>
                  <a:srgbClr val="FFFFFF"/>
                </a:highlight>
                <a:uFill>
                  <a:noFill/>
                </a:uFill>
                <a:latin typeface="Times New Roman"/>
                <a:ea typeface="Times New Roman"/>
                <a:cs typeface="Times New Roman"/>
                <a:sym typeface="Times New Roman"/>
                <a:hlinkClick r:id="rId16">
                  <a:extLst>
                    <a:ext uri="{A12FA001-AC4F-418D-AE19-62706E023703}">
                      <ahyp:hlinkClr val="tx"/>
                    </a:ext>
                  </a:extLst>
                </a:hlinkClick>
              </a:rPr>
              <a:t>-means</a:t>
            </a:r>
            <a:r>
              <a:rPr lang="en" sz="2000">
                <a:solidFill>
                  <a:srgbClr val="000000"/>
                </a:solidFill>
                <a:highlight>
                  <a:srgbClr val="FFFFFF"/>
                </a:highlight>
                <a:latin typeface="Times New Roman"/>
                <a:ea typeface="Times New Roman"/>
                <a:cs typeface="Times New Roman"/>
                <a:sym typeface="Times New Roman"/>
              </a:rPr>
              <a:t> is designed to interoperate with the Python numerical and scientific libraries </a:t>
            </a:r>
            <a:r>
              <a:rPr lang="en" sz="2000">
                <a:solidFill>
                  <a:srgbClr val="000000"/>
                </a:solidFill>
                <a:highlight>
                  <a:srgbClr val="FFFFFF"/>
                </a:highlight>
                <a:uFill>
                  <a:noFill/>
                </a:uFill>
                <a:latin typeface="Times New Roman"/>
                <a:ea typeface="Times New Roman"/>
                <a:cs typeface="Times New Roman"/>
                <a:sym typeface="Times New Roman"/>
                <a:hlinkClick r:id="rId17">
                  <a:extLst>
                    <a:ext uri="{A12FA001-AC4F-418D-AE19-62706E023703}">
                      <ahyp:hlinkClr val="tx"/>
                    </a:ext>
                  </a:extLst>
                </a:hlinkClick>
              </a:rPr>
              <a:t>NumPy</a:t>
            </a:r>
            <a:r>
              <a:rPr lang="en" sz="2000">
                <a:solidFill>
                  <a:srgbClr val="000000"/>
                </a:solidFill>
                <a:highlight>
                  <a:srgbClr val="FFFFFF"/>
                </a:highlight>
                <a:latin typeface="Times New Roman"/>
                <a:ea typeface="Times New Roman"/>
                <a:cs typeface="Times New Roman"/>
                <a:sym typeface="Times New Roman"/>
              </a:rPr>
              <a:t> and </a:t>
            </a:r>
            <a:r>
              <a:rPr lang="en" sz="2000">
                <a:solidFill>
                  <a:srgbClr val="000000"/>
                </a:solidFill>
                <a:highlight>
                  <a:srgbClr val="FFFFFF"/>
                </a:highlight>
                <a:uFill>
                  <a:noFill/>
                </a:uFill>
                <a:latin typeface="Times New Roman"/>
                <a:ea typeface="Times New Roman"/>
                <a:cs typeface="Times New Roman"/>
                <a:sym typeface="Times New Roman"/>
                <a:hlinkClick r:id="rId18">
                  <a:extLst>
                    <a:ext uri="{A12FA001-AC4F-418D-AE19-62706E023703}">
                      <ahyp:hlinkClr val="tx"/>
                    </a:ext>
                  </a:extLst>
                </a:hlinkClick>
              </a:rPr>
              <a:t>SciPy</a:t>
            </a:r>
            <a:r>
              <a:rPr lang="en" sz="2000">
                <a:solidFill>
                  <a:srgbClr val="000000"/>
                </a:solidFill>
                <a:highlight>
                  <a:srgbClr val="FFFFFF"/>
                </a:highlight>
                <a:latin typeface="Times New Roman"/>
                <a:ea typeface="Times New Roman"/>
                <a:cs typeface="Times New Roman"/>
                <a:sym typeface="Times New Roman"/>
              </a:rPr>
              <a:t>.</a:t>
            </a:r>
            <a:endParaRPr sz="2000">
              <a:solidFill>
                <a:srgbClr val="000000"/>
              </a:solidFill>
              <a:highlight>
                <a:srgbClr val="FFFFFF"/>
              </a:highlight>
              <a:latin typeface="Times New Roman"/>
              <a:ea typeface="Times New Roman"/>
              <a:cs typeface="Times New Roman"/>
              <a:sym typeface="Times New Roman"/>
            </a:endParaRPr>
          </a:p>
          <a:p>
            <a:pPr indent="0" lvl="0" marL="355600" rtl="0" algn="just">
              <a:lnSpc>
                <a:spcPct val="100000"/>
              </a:lnSpc>
              <a:spcBef>
                <a:spcPts val="1200"/>
              </a:spcBef>
              <a:spcAft>
                <a:spcPts val="1200"/>
              </a:spcAft>
              <a:buClr>
                <a:schemeClr val="dk1"/>
              </a:buClr>
              <a:buSzPts val="1100"/>
              <a:buFont typeface="Arial"/>
              <a:buNone/>
            </a:pPr>
            <a:r>
              <a:t/>
            </a:r>
            <a:endParaRPr sz="2000">
              <a:solidFill>
                <a:srgbClr val="000000"/>
              </a:solidFill>
              <a:highlight>
                <a:srgbClr val="FFFFFF"/>
              </a:highlight>
              <a:latin typeface="Times New Roman"/>
              <a:ea typeface="Times New Roman"/>
              <a:cs typeface="Times New Roman"/>
              <a:sym typeface="Times New Roman"/>
            </a:endParaRPr>
          </a:p>
        </p:txBody>
      </p:sp>
      <p:sp>
        <p:nvSpPr>
          <p:cNvPr id="161" name="Google Shape;161;p27"/>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idx="1" type="body"/>
          </p:nvPr>
        </p:nvSpPr>
        <p:spPr>
          <a:xfrm>
            <a:off x="0" y="673075"/>
            <a:ext cx="9144000" cy="4167000"/>
          </a:xfrm>
          <a:prstGeom prst="rect">
            <a:avLst/>
          </a:prstGeom>
        </p:spPr>
        <p:txBody>
          <a:bodyPr anchorCtr="0" anchor="t" bIns="34275" lIns="68575" spcFirstLastPara="1" rIns="68575" wrap="square" tIns="34275">
            <a:noAutofit/>
          </a:bodyPr>
          <a:lstStyle/>
          <a:p>
            <a:pPr indent="0" lvl="0" marL="0" rtl="0" algn="ctr">
              <a:lnSpc>
                <a:spcPct val="100000"/>
              </a:lnSpc>
              <a:spcBef>
                <a:spcPts val="800"/>
              </a:spcBef>
              <a:spcAft>
                <a:spcPts val="0"/>
              </a:spcAft>
              <a:buNone/>
            </a:pPr>
            <a:r>
              <a:rPr b="1" lang="en" sz="2000">
                <a:solidFill>
                  <a:schemeClr val="dk1"/>
                </a:solidFill>
                <a:latin typeface="Times New Roman"/>
                <a:ea typeface="Times New Roman"/>
                <a:cs typeface="Times New Roman"/>
                <a:sym typeface="Times New Roman"/>
              </a:rPr>
              <a:t>Regression</a:t>
            </a:r>
            <a:endParaRPr b="1" sz="2000">
              <a:solidFill>
                <a:schemeClr val="dk1"/>
              </a:solidFill>
              <a:latin typeface="Times New Roman"/>
              <a:ea typeface="Times New Roman"/>
              <a:cs typeface="Times New Roman"/>
              <a:sym typeface="Times New Roman"/>
            </a:endParaRPr>
          </a:p>
          <a:p>
            <a:pPr indent="0" lvl="0" marL="0" rtl="0" algn="ctr">
              <a:lnSpc>
                <a:spcPct val="100000"/>
              </a:lnSpc>
              <a:spcBef>
                <a:spcPts val="80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just">
              <a:lnSpc>
                <a:spcPct val="100000"/>
              </a:lnSpc>
              <a:spcBef>
                <a:spcPts val="800"/>
              </a:spcBef>
              <a:spcAft>
                <a:spcPts val="0"/>
              </a:spcAft>
              <a:buClr>
                <a:schemeClr val="dk1"/>
              </a:buClr>
              <a:buSzPts val="1100"/>
              <a:buFont typeface="Arial"/>
              <a:buNone/>
            </a:pPr>
            <a:r>
              <a:rPr lang="en">
                <a:solidFill>
                  <a:schemeClr val="dk1"/>
                </a:solidFill>
                <a:highlight>
                  <a:schemeClr val="lt1"/>
                </a:highlight>
                <a:latin typeface="Times New Roman"/>
                <a:ea typeface="Times New Roman"/>
                <a:cs typeface="Times New Roman"/>
                <a:sym typeface="Times New Roman"/>
              </a:rPr>
              <a:t>Predictive modelling technique that help us to describe the relationships between a set of </a:t>
            </a:r>
            <a:r>
              <a:rPr lang="en">
                <a:solidFill>
                  <a:schemeClr val="dk1"/>
                </a:solidFill>
                <a:highlight>
                  <a:schemeClr val="lt1"/>
                </a:highlight>
                <a:uFill>
                  <a:noFill/>
                </a:uFill>
                <a:latin typeface="Times New Roman"/>
                <a:ea typeface="Times New Roman"/>
                <a:cs typeface="Times New Roman"/>
                <a:sym typeface="Times New Roman"/>
                <a:hlinkClick r:id="rId3">
                  <a:extLst>
                    <a:ext uri="{A12FA001-AC4F-418D-AE19-62706E023703}">
                      <ahyp:hlinkClr val="tx"/>
                    </a:ext>
                  </a:extLst>
                </a:hlinkClick>
              </a:rPr>
              <a:t>independent variables</a:t>
            </a:r>
            <a:r>
              <a:rPr lang="en">
                <a:solidFill>
                  <a:schemeClr val="dk1"/>
                </a:solidFill>
                <a:highlight>
                  <a:schemeClr val="lt1"/>
                </a:highlight>
                <a:latin typeface="Times New Roman"/>
                <a:ea typeface="Times New Roman"/>
                <a:cs typeface="Times New Roman"/>
                <a:sym typeface="Times New Roman"/>
              </a:rPr>
              <a:t> and the dependent variable. </a:t>
            </a:r>
            <a:endParaRPr>
              <a:solidFill>
                <a:schemeClr val="dk1"/>
              </a:solidFill>
              <a:highlight>
                <a:schemeClr val="lt1"/>
              </a:highlight>
              <a:latin typeface="Times New Roman"/>
              <a:ea typeface="Times New Roman"/>
              <a:cs typeface="Times New Roman"/>
              <a:sym typeface="Times New Roman"/>
            </a:endParaRPr>
          </a:p>
          <a:p>
            <a:pPr indent="0" lvl="0" marL="0" rtl="0" algn="just">
              <a:lnSpc>
                <a:spcPct val="100000"/>
              </a:lnSpc>
              <a:spcBef>
                <a:spcPts val="800"/>
              </a:spcBef>
              <a:spcAft>
                <a:spcPts val="0"/>
              </a:spcAft>
              <a:buClr>
                <a:schemeClr val="dk1"/>
              </a:buClr>
              <a:buSzPts val="1100"/>
              <a:buFont typeface="Arial"/>
              <a:buNone/>
            </a:pPr>
            <a:r>
              <a:rPr lang="en">
                <a:solidFill>
                  <a:schemeClr val="dk1"/>
                </a:solidFill>
                <a:highlight>
                  <a:schemeClr val="lt1"/>
                </a:highlight>
                <a:latin typeface="Times New Roman"/>
                <a:ea typeface="Times New Roman"/>
                <a:cs typeface="Times New Roman"/>
                <a:sym typeface="Times New Roman"/>
              </a:rPr>
              <a:t>Produces a regression equation where the </a:t>
            </a:r>
            <a:r>
              <a:rPr lang="en">
                <a:solidFill>
                  <a:schemeClr val="dk1"/>
                </a:solidFill>
                <a:highlight>
                  <a:schemeClr val="lt1"/>
                </a:highlight>
                <a:uFill>
                  <a:noFill/>
                </a:uFill>
                <a:latin typeface="Times New Roman"/>
                <a:ea typeface="Times New Roman"/>
                <a:cs typeface="Times New Roman"/>
                <a:sym typeface="Times New Roman"/>
                <a:hlinkClick r:id="rId4">
                  <a:extLst>
                    <a:ext uri="{A12FA001-AC4F-418D-AE19-62706E023703}">
                      <ahyp:hlinkClr val="tx"/>
                    </a:ext>
                  </a:extLst>
                </a:hlinkClick>
              </a:rPr>
              <a:t>coefficients</a:t>
            </a:r>
            <a:r>
              <a:rPr lang="en">
                <a:solidFill>
                  <a:schemeClr val="dk1"/>
                </a:solidFill>
                <a:highlight>
                  <a:schemeClr val="lt1"/>
                </a:highlight>
                <a:latin typeface="Times New Roman"/>
                <a:ea typeface="Times New Roman"/>
                <a:cs typeface="Times New Roman"/>
                <a:sym typeface="Times New Roman"/>
              </a:rPr>
              <a:t> represent the relationship between each </a:t>
            </a:r>
            <a:r>
              <a:rPr lang="en">
                <a:solidFill>
                  <a:schemeClr val="dk1"/>
                </a:solidFill>
                <a:highlight>
                  <a:schemeClr val="lt1"/>
                </a:highlight>
                <a:uFill>
                  <a:noFill/>
                </a:uFill>
                <a:latin typeface="Times New Roman"/>
                <a:ea typeface="Times New Roman"/>
                <a:cs typeface="Times New Roman"/>
                <a:sym typeface="Times New Roman"/>
                <a:hlinkClick r:id="rId5">
                  <a:extLst>
                    <a:ext uri="{A12FA001-AC4F-418D-AE19-62706E023703}">
                      <ahyp:hlinkClr val="tx"/>
                    </a:ext>
                  </a:extLst>
                </a:hlinkClick>
              </a:rPr>
              <a:t>independent variable</a:t>
            </a:r>
            <a:r>
              <a:rPr lang="en">
                <a:solidFill>
                  <a:schemeClr val="dk1"/>
                </a:solidFill>
                <a:highlight>
                  <a:schemeClr val="lt1"/>
                </a:highlight>
                <a:latin typeface="Times New Roman"/>
                <a:ea typeface="Times New Roman"/>
                <a:cs typeface="Times New Roman"/>
                <a:sym typeface="Times New Roman"/>
              </a:rPr>
              <a:t> and the dependent variable. </a:t>
            </a:r>
            <a:endParaRPr>
              <a:solidFill>
                <a:schemeClr val="dk1"/>
              </a:solidFill>
              <a:highlight>
                <a:schemeClr val="lt1"/>
              </a:highlight>
              <a:latin typeface="Times New Roman"/>
              <a:ea typeface="Times New Roman"/>
              <a:cs typeface="Times New Roman"/>
              <a:sym typeface="Times New Roman"/>
            </a:endParaRPr>
          </a:p>
          <a:p>
            <a:pPr indent="0" lvl="0" marL="0" rtl="0" algn="just">
              <a:lnSpc>
                <a:spcPct val="100000"/>
              </a:lnSpc>
              <a:spcBef>
                <a:spcPts val="120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a)</a:t>
            </a: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Linear Regression</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342900" lvl="0" marL="457200" rtl="0" algn="just">
              <a:lnSpc>
                <a:spcPct val="100000"/>
              </a:lnSpc>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Helps in predicting the net profit/loss of a company based on the sale of the raw materials for manufacture purpose. </a:t>
            </a:r>
            <a:endParaRPr>
              <a:solidFill>
                <a:schemeClr val="dk1"/>
              </a:solidFill>
              <a:latin typeface="Times New Roman"/>
              <a:ea typeface="Times New Roman"/>
              <a:cs typeface="Times New Roman"/>
              <a:sym typeface="Times New Roman"/>
            </a:endParaRPr>
          </a:p>
          <a:p>
            <a:pPr indent="-342900" lvl="0" marL="457200" rtl="0" algn="just">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Gives good results for predictive analysis where we have 1 dependent and 1 independent variable. </a:t>
            </a:r>
            <a:endParaRPr>
              <a:solidFill>
                <a:schemeClr val="dk1"/>
              </a:solidFill>
              <a:latin typeface="Times New Roman"/>
              <a:ea typeface="Times New Roman"/>
              <a:cs typeface="Times New Roman"/>
              <a:sym typeface="Times New Roman"/>
            </a:endParaRPr>
          </a:p>
          <a:p>
            <a:pPr indent="-342900" lvl="0" marL="457200" rtl="0" algn="just">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Good for forecasting effect, and determining the strength of the predictor.</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latin typeface="Times New Roman"/>
              <a:ea typeface="Times New Roman"/>
              <a:cs typeface="Times New Roman"/>
              <a:sym typeface="Times New Roman"/>
            </a:endParaRPr>
          </a:p>
        </p:txBody>
      </p:sp>
      <p:sp>
        <p:nvSpPr>
          <p:cNvPr id="167" name="Google Shape;167;p28"/>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68" name="Google Shape;168;p28"/>
          <p:cNvPicPr preferRelativeResize="0"/>
          <p:nvPr/>
        </p:nvPicPr>
        <p:blipFill rotWithShape="1">
          <a:blip r:embed="rId6">
            <a:alphaModFix/>
          </a:blip>
          <a:srcRect b="0" l="0" r="0" t="0"/>
          <a:stretch/>
        </p:blipFill>
        <p:spPr>
          <a:xfrm>
            <a:off x="1" y="-12"/>
            <a:ext cx="2049512" cy="9737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idx="1" type="body"/>
          </p:nvPr>
        </p:nvSpPr>
        <p:spPr>
          <a:xfrm>
            <a:off x="73350" y="1155275"/>
            <a:ext cx="9144000" cy="4703100"/>
          </a:xfrm>
          <a:prstGeom prst="rect">
            <a:avLst/>
          </a:prstGeom>
        </p:spPr>
        <p:txBody>
          <a:bodyPr anchorCtr="0" anchor="t" bIns="34275" lIns="68575" spcFirstLastPara="1" rIns="68575" wrap="square" tIns="34275">
            <a:noAutofit/>
          </a:bodyPr>
          <a:lstStyle/>
          <a:p>
            <a:pPr indent="-228600" lvl="0" marL="584200" rtl="0" algn="just">
              <a:lnSpc>
                <a:spcPct val="150000"/>
              </a:lnSpc>
              <a:spcBef>
                <a:spcPts val="120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b)</a:t>
            </a:r>
            <a:r>
              <a:rPr lang="en" sz="2000">
                <a:solidFill>
                  <a:schemeClr val="dk1"/>
                </a:solidFill>
                <a:latin typeface="Times New Roman"/>
                <a:ea typeface="Times New Roman"/>
                <a:cs typeface="Times New Roman"/>
                <a:sym typeface="Times New Roman"/>
              </a:rPr>
              <a:t>  </a:t>
            </a:r>
            <a:r>
              <a:rPr b="1" lang="en" sz="2000">
                <a:solidFill>
                  <a:schemeClr val="dk1"/>
                </a:solidFill>
                <a:latin typeface="Times New Roman"/>
                <a:ea typeface="Times New Roman"/>
                <a:cs typeface="Times New Roman"/>
                <a:sym typeface="Times New Roman"/>
              </a:rPr>
              <a:t>Huber Regression</a:t>
            </a:r>
            <a:r>
              <a:rPr lang="en"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120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Huber regression is a regression technique that is </a:t>
            </a:r>
            <a:r>
              <a:rPr b="1" lang="en" sz="2000">
                <a:solidFill>
                  <a:schemeClr val="dk1"/>
                </a:solidFill>
                <a:latin typeface="Times New Roman"/>
                <a:ea typeface="Times New Roman"/>
                <a:cs typeface="Times New Roman"/>
                <a:sym typeface="Times New Roman"/>
              </a:rPr>
              <a:t>robust to outliers</a:t>
            </a:r>
            <a:r>
              <a:rPr lang="en"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Uses a different loss function compared to the usual least square method.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Seems usual to have the least squares penalty for little residuals of loss but on big residuals, its penalty is lesser and it linearly surges rather than quadratically.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Hence, it works well for datasets having enormous outliers.</a:t>
            </a:r>
            <a:endParaRPr sz="20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t/>
            </a:r>
            <a:endParaRPr sz="2000">
              <a:latin typeface="Times New Roman"/>
              <a:ea typeface="Times New Roman"/>
              <a:cs typeface="Times New Roman"/>
              <a:sym typeface="Times New Roman"/>
            </a:endParaRPr>
          </a:p>
        </p:txBody>
      </p:sp>
      <p:sp>
        <p:nvSpPr>
          <p:cNvPr id="174" name="Google Shape;174;p29"/>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75" name="Google Shape;175;p29"/>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81" name="Google Shape;181;p30"/>
          <p:cNvSpPr txBox="1"/>
          <p:nvPr/>
        </p:nvSpPr>
        <p:spPr>
          <a:xfrm>
            <a:off x="260300" y="1055075"/>
            <a:ext cx="8422500" cy="3879000"/>
          </a:xfrm>
          <a:prstGeom prst="rect">
            <a:avLst/>
          </a:prstGeom>
          <a:noFill/>
          <a:ln>
            <a:noFill/>
          </a:ln>
        </p:spPr>
        <p:txBody>
          <a:bodyPr anchorCtr="0" anchor="t" bIns="91425" lIns="91425" spcFirstLastPara="1" rIns="91425" wrap="square" tIns="91425">
            <a:spAutoFit/>
          </a:bodyPr>
          <a:lstStyle/>
          <a:p>
            <a:pPr indent="-228600" lvl="0" marL="584200" rtl="0" algn="just">
              <a:lnSpc>
                <a:spcPct val="150000"/>
              </a:lnSpc>
              <a:spcBef>
                <a:spcPts val="1200"/>
              </a:spcBef>
              <a:spcAft>
                <a:spcPts val="0"/>
              </a:spcAft>
              <a:buNone/>
            </a:pPr>
            <a:r>
              <a:rPr b="1" lang="en" sz="2000">
                <a:solidFill>
                  <a:schemeClr val="dk1"/>
                </a:solidFill>
                <a:latin typeface="Times New Roman"/>
                <a:ea typeface="Times New Roman"/>
                <a:cs typeface="Times New Roman"/>
                <a:sym typeface="Times New Roman"/>
              </a:rPr>
              <a:t>c)</a:t>
            </a:r>
            <a:r>
              <a:rPr lang="en" sz="2000">
                <a:solidFill>
                  <a:schemeClr val="dk1"/>
                </a:solidFill>
                <a:latin typeface="Times New Roman"/>
                <a:ea typeface="Times New Roman"/>
                <a:cs typeface="Times New Roman"/>
                <a:sym typeface="Times New Roman"/>
              </a:rPr>
              <a:t>  </a:t>
            </a:r>
            <a:r>
              <a:rPr b="1" lang="en" sz="2000">
                <a:solidFill>
                  <a:schemeClr val="dk1"/>
                </a:solidFill>
                <a:latin typeface="Times New Roman"/>
                <a:ea typeface="Times New Roman"/>
                <a:cs typeface="Times New Roman"/>
                <a:sym typeface="Times New Roman"/>
              </a:rPr>
              <a:t>Ridge Regression</a:t>
            </a:r>
            <a:r>
              <a:rPr lang="en"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330200" lvl="0" marL="457200" rtl="0" algn="just">
              <a:lnSpc>
                <a:spcPct val="150000"/>
              </a:lnSpc>
              <a:spcBef>
                <a:spcPts val="1200"/>
              </a:spcBef>
              <a:spcAft>
                <a:spcPts val="0"/>
              </a:spcAft>
              <a:buClr>
                <a:schemeClr val="dk1"/>
              </a:buClr>
              <a:buSzPts val="1600"/>
              <a:buFont typeface="Times New Roman"/>
              <a:buChar char="●"/>
            </a:pPr>
            <a:r>
              <a:rPr lang="en" sz="2000">
                <a:solidFill>
                  <a:schemeClr val="dk1"/>
                </a:solidFill>
                <a:latin typeface="Times New Roman"/>
                <a:ea typeface="Times New Roman"/>
                <a:cs typeface="Times New Roman"/>
                <a:sym typeface="Times New Roman"/>
              </a:rPr>
              <a:t>Ridge Regression analyzes multiple regression data that has severe multicollinearity. </a:t>
            </a:r>
            <a:endParaRPr sz="20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2000">
                <a:solidFill>
                  <a:schemeClr val="dk1"/>
                </a:solidFill>
                <a:latin typeface="Times New Roman"/>
                <a:ea typeface="Times New Roman"/>
                <a:cs typeface="Times New Roman"/>
                <a:sym typeface="Times New Roman"/>
              </a:rPr>
              <a:t>Least squares method estimates are </a:t>
            </a:r>
            <a:r>
              <a:rPr b="1" lang="en" sz="2000">
                <a:solidFill>
                  <a:schemeClr val="dk1"/>
                </a:solidFill>
                <a:latin typeface="Times New Roman"/>
                <a:ea typeface="Times New Roman"/>
                <a:cs typeface="Times New Roman"/>
                <a:sym typeface="Times New Roman"/>
              </a:rPr>
              <a:t>unbiased when multicollinearity</a:t>
            </a:r>
            <a:r>
              <a:rPr lang="en" sz="2000">
                <a:solidFill>
                  <a:schemeClr val="dk1"/>
                </a:solidFill>
                <a:latin typeface="Times New Roman"/>
                <a:ea typeface="Times New Roman"/>
                <a:cs typeface="Times New Roman"/>
                <a:sym typeface="Times New Roman"/>
              </a:rPr>
              <a:t> occurs but their </a:t>
            </a:r>
            <a:r>
              <a:rPr b="1" lang="en" sz="2000">
                <a:solidFill>
                  <a:schemeClr val="dk1"/>
                </a:solidFill>
                <a:latin typeface="Times New Roman"/>
                <a:ea typeface="Times New Roman"/>
                <a:cs typeface="Times New Roman"/>
                <a:sym typeface="Times New Roman"/>
              </a:rPr>
              <a:t>variances are huge</a:t>
            </a:r>
            <a:r>
              <a:rPr lang="en" sz="2000">
                <a:solidFill>
                  <a:schemeClr val="dk1"/>
                </a:solidFill>
                <a:latin typeface="Times New Roman"/>
                <a:ea typeface="Times New Roman"/>
                <a:cs typeface="Times New Roman"/>
                <a:sym typeface="Times New Roman"/>
              </a:rPr>
              <a:t> that can mean that it may be far from the true value.  </a:t>
            </a:r>
            <a:endParaRPr sz="20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2000">
                <a:solidFill>
                  <a:schemeClr val="dk1"/>
                </a:solidFill>
                <a:latin typeface="Times New Roman"/>
                <a:ea typeface="Times New Roman"/>
                <a:cs typeface="Times New Roman"/>
                <a:sym typeface="Times New Roman"/>
              </a:rPr>
              <a:t>Reduces the standard errors by adding a degree of bias to the regression estimates.</a:t>
            </a:r>
            <a:endParaRPr sz="2000">
              <a:solidFill>
                <a:schemeClr val="dk1"/>
              </a:solidFill>
              <a:latin typeface="Times New Roman"/>
              <a:ea typeface="Times New Roman"/>
              <a:cs typeface="Times New Roman"/>
              <a:sym typeface="Times New Roman"/>
            </a:endParaRPr>
          </a:p>
        </p:txBody>
      </p:sp>
      <p:pic>
        <p:nvPicPr>
          <p:cNvPr id="182" name="Google Shape;182;p30"/>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2736850" y="514350"/>
            <a:ext cx="4434600" cy="538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b="1" lang="en" sz="3500">
                <a:latin typeface="Times New Roman"/>
                <a:ea typeface="Times New Roman"/>
                <a:cs typeface="Times New Roman"/>
                <a:sym typeface="Times New Roman"/>
              </a:rPr>
              <a:t>Implementation</a:t>
            </a:r>
            <a:endParaRPr b="1" sz="3500">
              <a:latin typeface="Times New Roman"/>
              <a:ea typeface="Times New Roman"/>
              <a:cs typeface="Times New Roman"/>
              <a:sym typeface="Times New Roman"/>
            </a:endParaRPr>
          </a:p>
        </p:txBody>
      </p:sp>
      <p:sp>
        <p:nvSpPr>
          <p:cNvPr id="188" name="Google Shape;188;p31"/>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89" name="Google Shape;189;p31"/>
          <p:cNvPicPr preferRelativeResize="0"/>
          <p:nvPr/>
        </p:nvPicPr>
        <p:blipFill rotWithShape="1">
          <a:blip r:embed="rId3">
            <a:alphaModFix/>
          </a:blip>
          <a:srcRect b="0" l="0" r="0" t="0"/>
          <a:stretch/>
        </p:blipFill>
        <p:spPr>
          <a:xfrm>
            <a:off x="1" y="-12"/>
            <a:ext cx="2049512" cy="973706"/>
          </a:xfrm>
          <a:prstGeom prst="rect">
            <a:avLst/>
          </a:prstGeom>
          <a:noFill/>
          <a:ln>
            <a:noFill/>
          </a:ln>
        </p:spPr>
      </p:pic>
      <p:sp>
        <p:nvSpPr>
          <p:cNvPr id="190" name="Google Shape;190;p31"/>
          <p:cNvSpPr txBox="1"/>
          <p:nvPr/>
        </p:nvSpPr>
        <p:spPr>
          <a:xfrm>
            <a:off x="-50" y="1166650"/>
            <a:ext cx="8961000" cy="3889200"/>
          </a:xfrm>
          <a:prstGeom prst="rect">
            <a:avLst/>
          </a:prstGeom>
          <a:noFill/>
          <a:ln>
            <a:noFill/>
          </a:ln>
        </p:spPr>
        <p:txBody>
          <a:bodyPr anchorCtr="0" anchor="t" bIns="91425" lIns="91425" spcFirstLastPara="1" rIns="91425" wrap="square" tIns="91425">
            <a:spAutoFit/>
          </a:bodyPr>
          <a:lstStyle/>
          <a:p>
            <a:pPr indent="-342900" lvl="0" marL="457200" rtl="0" algn="just">
              <a:lnSpc>
                <a:spcPct val="150000"/>
              </a:lnSpc>
              <a:spcBef>
                <a:spcPts val="0"/>
              </a:spcBef>
              <a:spcAft>
                <a:spcPts val="0"/>
              </a:spcAft>
              <a:buClr>
                <a:srgbClr val="222222"/>
              </a:buClr>
              <a:buSzPts val="1800"/>
              <a:buFont typeface="Times New Roman"/>
              <a:buAutoNum type="arabicPeriod"/>
            </a:pPr>
            <a:r>
              <a:rPr b="1" lang="en" sz="1800">
                <a:solidFill>
                  <a:srgbClr val="222222"/>
                </a:solidFill>
                <a:latin typeface="Times New Roman"/>
                <a:ea typeface="Times New Roman"/>
                <a:cs typeface="Times New Roman"/>
                <a:sym typeface="Times New Roman"/>
              </a:rPr>
              <a:t>To create a user dataset on single use plastic:</a:t>
            </a:r>
            <a:endParaRPr b="1" sz="1800">
              <a:solidFill>
                <a:srgbClr val="222222"/>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222222"/>
              </a:buClr>
              <a:buSzPts val="1800"/>
              <a:buFont typeface="Times New Roman"/>
              <a:buChar char="●"/>
            </a:pPr>
            <a:r>
              <a:rPr lang="en" sz="1800">
                <a:solidFill>
                  <a:srgbClr val="222222"/>
                </a:solidFill>
                <a:latin typeface="Times New Roman"/>
                <a:ea typeface="Times New Roman"/>
                <a:cs typeface="Times New Roman"/>
                <a:sym typeface="Times New Roman"/>
              </a:rPr>
              <a:t>Obtained a  data set containing  a list company, no. of single use plastic consumed by the company, Net Proceed, VAT and Gross Proceed.</a:t>
            </a:r>
            <a:endParaRPr sz="1800">
              <a:solidFill>
                <a:srgbClr val="222222"/>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222222"/>
              </a:buClr>
              <a:buSzPts val="1800"/>
              <a:buFont typeface="Times New Roman"/>
              <a:buChar char="●"/>
            </a:pPr>
            <a:r>
              <a:rPr lang="en" sz="1800">
                <a:solidFill>
                  <a:srgbClr val="222222"/>
                </a:solidFill>
                <a:latin typeface="Times New Roman"/>
                <a:ea typeface="Times New Roman"/>
                <a:cs typeface="Times New Roman"/>
                <a:sym typeface="Times New Roman"/>
              </a:rPr>
              <a:t>Calculated the amount of energy  consumed while manufacturing those single use plastic.</a:t>
            </a:r>
            <a:endParaRPr sz="1800">
              <a:solidFill>
                <a:srgbClr val="222222"/>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222222"/>
              </a:buClr>
              <a:buSzPts val="1800"/>
              <a:buFont typeface="Times New Roman"/>
              <a:buChar char="●"/>
            </a:pPr>
            <a:r>
              <a:rPr lang="en" sz="1800">
                <a:solidFill>
                  <a:srgbClr val="222222"/>
                </a:solidFill>
                <a:latin typeface="Times New Roman"/>
                <a:ea typeface="Times New Roman"/>
                <a:cs typeface="Times New Roman"/>
                <a:sym typeface="Times New Roman"/>
              </a:rPr>
              <a:t>Calculated the amount of natural resources  used while manufacturing those single use plastic.</a:t>
            </a:r>
            <a:endParaRPr sz="1800">
              <a:solidFill>
                <a:srgbClr val="222222"/>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222222"/>
              </a:buClr>
              <a:buSzPts val="1800"/>
              <a:buFont typeface="Times New Roman"/>
              <a:buChar char="●"/>
            </a:pPr>
            <a:r>
              <a:rPr lang="en" sz="1800">
                <a:solidFill>
                  <a:srgbClr val="222222"/>
                </a:solidFill>
                <a:latin typeface="Times New Roman"/>
                <a:ea typeface="Times New Roman"/>
                <a:cs typeface="Times New Roman"/>
                <a:sym typeface="Times New Roman"/>
              </a:rPr>
              <a:t>Calculated the amount of emission from pollutants.</a:t>
            </a:r>
            <a:endParaRPr sz="1800">
              <a:solidFill>
                <a:srgbClr val="222222"/>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222222"/>
              </a:buClr>
              <a:buSzPts val="1800"/>
              <a:buFont typeface="Times New Roman"/>
              <a:buChar char="●"/>
            </a:pPr>
            <a:r>
              <a:rPr lang="en" sz="1800">
                <a:solidFill>
                  <a:srgbClr val="222222"/>
                </a:solidFill>
                <a:latin typeface="Times New Roman"/>
                <a:ea typeface="Times New Roman"/>
                <a:cs typeface="Times New Roman"/>
                <a:sym typeface="Times New Roman"/>
              </a:rPr>
              <a:t>The dataset is ready.</a:t>
            </a:r>
            <a:endParaRPr sz="1800">
              <a:solidFill>
                <a:srgbClr val="222222"/>
              </a:solidFill>
              <a:latin typeface="Times New Roman"/>
              <a:ea typeface="Times New Roman"/>
              <a:cs typeface="Times New Roman"/>
              <a:sym typeface="Times New Roman"/>
            </a:endParaRPr>
          </a:p>
          <a:p>
            <a:pPr indent="0" lvl="0" marL="0" rtl="0" algn="just">
              <a:lnSpc>
                <a:spcPct val="150000"/>
              </a:lnSpc>
              <a:spcBef>
                <a:spcPts val="80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nvSpPr>
        <p:spPr>
          <a:xfrm>
            <a:off x="200925" y="1138175"/>
            <a:ext cx="8800200" cy="3641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2400">
                <a:solidFill>
                  <a:srgbClr val="222222"/>
                </a:solidFill>
                <a:latin typeface="Times New Roman"/>
                <a:ea typeface="Times New Roman"/>
                <a:cs typeface="Times New Roman"/>
                <a:sym typeface="Times New Roman"/>
              </a:rPr>
              <a:t>Formula:</a:t>
            </a:r>
            <a:endParaRPr b="1" sz="2400">
              <a:solidFill>
                <a:srgbClr val="222222"/>
              </a:solidFill>
              <a:latin typeface="Times New Roman"/>
              <a:ea typeface="Times New Roman"/>
              <a:cs typeface="Times New Roman"/>
              <a:sym typeface="Times New Roman"/>
            </a:endParaRPr>
          </a:p>
          <a:p>
            <a:pPr indent="-381000" lvl="0" marL="457200" rtl="0" algn="l">
              <a:spcBef>
                <a:spcPts val="800"/>
              </a:spcBef>
              <a:spcAft>
                <a:spcPts val="0"/>
              </a:spcAft>
              <a:buClr>
                <a:srgbClr val="222222"/>
              </a:buClr>
              <a:buSzPts val="2400"/>
              <a:buFont typeface="Times New Roman"/>
              <a:buChar char="●"/>
            </a:pPr>
            <a:r>
              <a:rPr lang="en" sz="2400">
                <a:solidFill>
                  <a:srgbClr val="222222"/>
                </a:solidFill>
                <a:latin typeface="Times New Roman"/>
                <a:ea typeface="Times New Roman"/>
                <a:cs typeface="Times New Roman"/>
                <a:sym typeface="Times New Roman"/>
              </a:rPr>
              <a:t>We know that the weight of single use plastic (K=0.005kg)</a:t>
            </a:r>
            <a:endParaRPr sz="2400">
              <a:solidFill>
                <a:srgbClr val="222222"/>
              </a:solidFill>
              <a:latin typeface="Times New Roman"/>
              <a:ea typeface="Times New Roman"/>
              <a:cs typeface="Times New Roman"/>
              <a:sym typeface="Times New Roman"/>
            </a:endParaRPr>
          </a:p>
          <a:p>
            <a:pPr indent="-381000" lvl="0" marL="457200" rtl="0" algn="l">
              <a:spcBef>
                <a:spcPts val="0"/>
              </a:spcBef>
              <a:spcAft>
                <a:spcPts val="0"/>
              </a:spcAft>
              <a:buClr>
                <a:srgbClr val="222222"/>
              </a:buClr>
              <a:buSzPts val="2400"/>
              <a:buFont typeface="Times New Roman"/>
              <a:buChar char="●"/>
            </a:pPr>
            <a:r>
              <a:rPr lang="en" sz="2400">
                <a:solidFill>
                  <a:srgbClr val="222222"/>
                </a:solidFill>
                <a:latin typeface="Times New Roman"/>
                <a:ea typeface="Times New Roman"/>
                <a:cs typeface="Times New Roman"/>
                <a:sym typeface="Times New Roman"/>
              </a:rPr>
              <a:t>To calculate the total weight of plastic (W),we multiply no of single use plastic (N)with 0.005kg   (W=N*0.005kg)</a:t>
            </a:r>
            <a:endParaRPr sz="2400">
              <a:solidFill>
                <a:srgbClr val="222222"/>
              </a:solidFill>
              <a:latin typeface="Times New Roman"/>
              <a:ea typeface="Times New Roman"/>
              <a:cs typeface="Times New Roman"/>
              <a:sym typeface="Times New Roman"/>
            </a:endParaRPr>
          </a:p>
          <a:p>
            <a:pPr indent="-381000" lvl="0" marL="457200" rtl="0" algn="l">
              <a:spcBef>
                <a:spcPts val="0"/>
              </a:spcBef>
              <a:spcAft>
                <a:spcPts val="0"/>
              </a:spcAft>
              <a:buClr>
                <a:srgbClr val="222222"/>
              </a:buClr>
              <a:buSzPts val="2400"/>
              <a:buFont typeface="Times New Roman"/>
              <a:buChar char="●"/>
            </a:pPr>
            <a:r>
              <a:rPr lang="en" sz="2400">
                <a:solidFill>
                  <a:srgbClr val="222222"/>
                </a:solidFill>
                <a:latin typeface="Times New Roman"/>
                <a:ea typeface="Times New Roman"/>
                <a:cs typeface="Times New Roman"/>
                <a:sym typeface="Times New Roman"/>
              </a:rPr>
              <a:t>We have been provided with energy consumed/natural resource used/emission produced in GJ per 1,000 kilograms (E/1000).</a:t>
            </a:r>
            <a:endParaRPr sz="2400">
              <a:solidFill>
                <a:srgbClr val="222222"/>
              </a:solidFill>
              <a:latin typeface="Times New Roman"/>
              <a:ea typeface="Times New Roman"/>
              <a:cs typeface="Times New Roman"/>
              <a:sym typeface="Times New Roman"/>
            </a:endParaRPr>
          </a:p>
          <a:p>
            <a:pPr indent="-381000" lvl="0" marL="457200" rtl="0" algn="l">
              <a:spcBef>
                <a:spcPts val="0"/>
              </a:spcBef>
              <a:spcAft>
                <a:spcPts val="0"/>
              </a:spcAft>
              <a:buClr>
                <a:srgbClr val="222222"/>
              </a:buClr>
              <a:buSzPts val="2400"/>
              <a:buFont typeface="Times New Roman"/>
              <a:buChar char="●"/>
            </a:pPr>
            <a:r>
              <a:rPr lang="en" sz="2400">
                <a:solidFill>
                  <a:srgbClr val="222222"/>
                </a:solidFill>
                <a:latin typeface="Times New Roman"/>
                <a:ea typeface="Times New Roman"/>
                <a:cs typeface="Times New Roman"/>
                <a:sym typeface="Times New Roman"/>
              </a:rPr>
              <a:t>Unitary method can be used on the energy value and total weight of each single use plastic to obtain the total energy/natural resource/emission produced or consumed (W*E/1000).</a:t>
            </a:r>
            <a:endParaRPr sz="2400">
              <a:solidFill>
                <a:srgbClr val="222222"/>
              </a:solidFill>
              <a:latin typeface="Times New Roman"/>
              <a:ea typeface="Times New Roman"/>
              <a:cs typeface="Times New Roman"/>
              <a:sym typeface="Times New Roman"/>
            </a:endParaRPr>
          </a:p>
        </p:txBody>
      </p:sp>
      <p:pic>
        <p:nvPicPr>
          <p:cNvPr id="196" name="Google Shape;196;p32"/>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latin typeface="Times New Roman"/>
                <a:ea typeface="Times New Roman"/>
                <a:cs typeface="Times New Roman"/>
                <a:sym typeface="Times New Roman"/>
              </a:rPr>
              <a:t>Table of Contents</a:t>
            </a:r>
            <a:endParaRPr b="1" sz="3020">
              <a:latin typeface="Times New Roman"/>
              <a:ea typeface="Times New Roman"/>
              <a:cs typeface="Times New Roman"/>
              <a:sym typeface="Times New Roman"/>
            </a:endParaRPr>
          </a:p>
        </p:txBody>
      </p:sp>
      <p:sp>
        <p:nvSpPr>
          <p:cNvPr id="71" name="Google Shape;71;p15"/>
          <p:cNvSpPr txBox="1"/>
          <p:nvPr>
            <p:ph idx="1" type="body"/>
          </p:nvPr>
        </p:nvSpPr>
        <p:spPr>
          <a:xfrm>
            <a:off x="498950" y="1017725"/>
            <a:ext cx="8333400" cy="4125600"/>
          </a:xfrm>
          <a:prstGeom prst="rect">
            <a:avLst/>
          </a:prstGeom>
        </p:spPr>
        <p:txBody>
          <a:bodyPr anchorCtr="0" anchor="t" bIns="91425" lIns="91425" spcFirstLastPara="1" rIns="91425" wrap="square" tIns="91425">
            <a:noAutofit/>
          </a:bodyPr>
          <a:lstStyle/>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Abstract</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Introduction</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Literature Survey</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Inference from the Survey</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Objective of the project</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Architecture Diagram</a:t>
            </a:r>
            <a:endParaRPr>
              <a:solidFill>
                <a:schemeClr val="dk1"/>
              </a:solidFill>
              <a:latin typeface="Times New Roman"/>
              <a:ea typeface="Times New Roman"/>
              <a:cs typeface="Times New Roman"/>
              <a:sym typeface="Times New Roman"/>
            </a:endParaRPr>
          </a:p>
          <a:p>
            <a:pPr indent="-342900" lvl="0" marL="457200" rtl="0" algn="l">
              <a:lnSpc>
                <a:spcPct val="9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UML Diagram</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Module Description</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Algorithms used</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Implementation</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Results and Discussions</a:t>
            </a:r>
            <a:endParaRPr>
              <a:solidFill>
                <a:schemeClr val="dk1"/>
              </a:solidFill>
              <a:latin typeface="Times New Roman"/>
              <a:ea typeface="Times New Roman"/>
              <a:cs typeface="Times New Roman"/>
              <a:sym typeface="Times New Roman"/>
            </a:endParaRPr>
          </a:p>
          <a:p>
            <a:pPr indent="-342900" lvl="0" marL="457200" rtl="0" algn="l">
              <a:lnSpc>
                <a:spcPct val="9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Appendix (Screenshots)</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References</a:t>
            </a:r>
            <a:endParaRPr>
              <a:solidFill>
                <a:schemeClr val="dk1"/>
              </a:solidFill>
              <a:latin typeface="Times New Roman"/>
              <a:ea typeface="Times New Roman"/>
              <a:cs typeface="Times New Roman"/>
              <a:sym typeface="Times New Roman"/>
            </a:endParaRPr>
          </a:p>
          <a:p>
            <a:pPr indent="-349250" lvl="0" marL="457200" rtl="0" algn="l">
              <a:lnSpc>
                <a:spcPct val="95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Publication Details</a:t>
            </a:r>
            <a:endParaRPr>
              <a:solidFill>
                <a:schemeClr val="dk1"/>
              </a:solidFill>
              <a:latin typeface="Times New Roman"/>
              <a:ea typeface="Times New Roman"/>
              <a:cs typeface="Times New Roman"/>
              <a:sym typeface="Times New Roman"/>
            </a:endParaRPr>
          </a:p>
        </p:txBody>
      </p:sp>
      <p:pic>
        <p:nvPicPr>
          <p:cNvPr id="72" name="Google Shape;72;p15"/>
          <p:cNvPicPr preferRelativeResize="0"/>
          <p:nvPr/>
        </p:nvPicPr>
        <p:blipFill rotWithShape="1">
          <a:blip r:embed="rId3">
            <a:alphaModFix/>
          </a:blip>
          <a:srcRect b="0" l="0" r="0" t="0"/>
          <a:stretch/>
        </p:blipFill>
        <p:spPr>
          <a:xfrm>
            <a:off x="0" y="0"/>
            <a:ext cx="2409225" cy="109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idx="1" type="body"/>
          </p:nvPr>
        </p:nvSpPr>
        <p:spPr>
          <a:xfrm>
            <a:off x="210975" y="1135175"/>
            <a:ext cx="8018700" cy="3265200"/>
          </a:xfrm>
          <a:prstGeom prst="rect">
            <a:avLst/>
          </a:prstGeom>
        </p:spPr>
        <p:txBody>
          <a:bodyPr anchorCtr="0" anchor="t" bIns="34275" lIns="68575" spcFirstLastPara="1" rIns="68575" wrap="square" tIns="34275">
            <a:noAutofit/>
          </a:bodyPr>
          <a:lstStyle/>
          <a:p>
            <a:pPr indent="0" lvl="0" marL="0" rtl="0" algn="just">
              <a:lnSpc>
                <a:spcPct val="100000"/>
              </a:lnSpc>
              <a:spcBef>
                <a:spcPts val="0"/>
              </a:spcBef>
              <a:spcAft>
                <a:spcPts val="0"/>
              </a:spcAft>
              <a:buClr>
                <a:schemeClr val="dk1"/>
              </a:buClr>
              <a:buSzPts val="1100"/>
              <a:buFont typeface="Arial"/>
              <a:buNone/>
            </a:pPr>
            <a:r>
              <a:t/>
            </a:r>
            <a:endParaRPr sz="2200">
              <a:solidFill>
                <a:srgbClr val="222222"/>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b="1" lang="en" sz="2200">
                <a:solidFill>
                  <a:srgbClr val="222222"/>
                </a:solidFill>
                <a:latin typeface="Times New Roman"/>
                <a:ea typeface="Times New Roman"/>
                <a:cs typeface="Times New Roman"/>
                <a:sym typeface="Times New Roman"/>
              </a:rPr>
              <a:t>2.  Data set cleaning:</a:t>
            </a:r>
            <a:endParaRPr b="1" sz="2200">
              <a:solidFill>
                <a:srgbClr val="222222"/>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rgbClr val="222222"/>
              </a:buClr>
              <a:buSzPts val="2200"/>
              <a:buFont typeface="Times New Roman"/>
              <a:buChar char="●"/>
            </a:pPr>
            <a:r>
              <a:rPr lang="en" sz="2200">
                <a:solidFill>
                  <a:srgbClr val="222222"/>
                </a:solidFill>
                <a:latin typeface="Times New Roman"/>
                <a:ea typeface="Times New Roman"/>
                <a:cs typeface="Times New Roman"/>
                <a:sym typeface="Times New Roman"/>
              </a:rPr>
              <a:t>Look for the missing or irrelevant values </a:t>
            </a:r>
            <a:endParaRPr sz="2200">
              <a:solidFill>
                <a:srgbClr val="222222"/>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rgbClr val="222222"/>
              </a:buClr>
              <a:buSzPts val="2200"/>
              <a:buFont typeface="Times New Roman"/>
              <a:buChar char="●"/>
            </a:pPr>
            <a:r>
              <a:rPr lang="en" sz="2200">
                <a:solidFill>
                  <a:srgbClr val="222222"/>
                </a:solidFill>
                <a:latin typeface="Times New Roman"/>
                <a:ea typeface="Times New Roman"/>
                <a:cs typeface="Times New Roman"/>
                <a:sym typeface="Times New Roman"/>
              </a:rPr>
              <a:t>Look for duplicate values and remove them</a:t>
            </a:r>
            <a:endParaRPr sz="2200">
              <a:solidFill>
                <a:srgbClr val="222222"/>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rgbClr val="222222"/>
              </a:buClr>
              <a:buSzPts val="2200"/>
              <a:buFont typeface="Times New Roman"/>
              <a:buChar char="●"/>
            </a:pPr>
            <a:r>
              <a:rPr lang="en" sz="2200">
                <a:solidFill>
                  <a:srgbClr val="222222"/>
                </a:solidFill>
                <a:latin typeface="Times New Roman"/>
                <a:ea typeface="Times New Roman"/>
                <a:cs typeface="Times New Roman"/>
                <a:sym typeface="Times New Roman"/>
              </a:rPr>
              <a:t>Converted the data types from nominal to numerical </a:t>
            </a:r>
            <a:endParaRPr sz="2200">
              <a:solidFill>
                <a:srgbClr val="222222"/>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rgbClr val="222222"/>
              </a:buClr>
              <a:buSzPts val="2200"/>
              <a:buFont typeface="Times New Roman"/>
              <a:buChar char="●"/>
            </a:pPr>
            <a:r>
              <a:rPr lang="en" sz="2200">
                <a:solidFill>
                  <a:srgbClr val="222222"/>
                </a:solidFill>
                <a:latin typeface="Times New Roman"/>
                <a:ea typeface="Times New Roman"/>
                <a:cs typeface="Times New Roman"/>
                <a:sym typeface="Times New Roman"/>
              </a:rPr>
              <a:t>Replaced missing values with 0</a:t>
            </a:r>
            <a:endParaRPr sz="2200">
              <a:solidFill>
                <a:srgbClr val="222222"/>
              </a:solidFill>
              <a:latin typeface="Times New Roman"/>
              <a:ea typeface="Times New Roman"/>
              <a:cs typeface="Times New Roman"/>
              <a:sym typeface="Times New Roman"/>
            </a:endParaRPr>
          </a:p>
          <a:p>
            <a:pPr indent="0" lvl="0" marL="0" rtl="0" algn="l">
              <a:spcBef>
                <a:spcPts val="800"/>
              </a:spcBef>
              <a:spcAft>
                <a:spcPts val="0"/>
              </a:spcAft>
              <a:buNone/>
            </a:pPr>
            <a:r>
              <a:t/>
            </a:r>
            <a:endParaRPr sz="2200">
              <a:latin typeface="Times New Roman"/>
              <a:ea typeface="Times New Roman"/>
              <a:cs typeface="Times New Roman"/>
              <a:sym typeface="Times New Roman"/>
            </a:endParaRPr>
          </a:p>
        </p:txBody>
      </p:sp>
      <p:sp>
        <p:nvSpPr>
          <p:cNvPr id="202" name="Google Shape;202;p33"/>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03" name="Google Shape;203;p33"/>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09" name="Google Shape;209;p34"/>
          <p:cNvPicPr preferRelativeResize="0"/>
          <p:nvPr/>
        </p:nvPicPr>
        <p:blipFill rotWithShape="1">
          <a:blip r:embed="rId3">
            <a:alphaModFix/>
          </a:blip>
          <a:srcRect b="0" l="0" r="0" t="0"/>
          <a:stretch/>
        </p:blipFill>
        <p:spPr>
          <a:xfrm>
            <a:off x="1" y="-12"/>
            <a:ext cx="2049512" cy="973706"/>
          </a:xfrm>
          <a:prstGeom prst="rect">
            <a:avLst/>
          </a:prstGeom>
          <a:noFill/>
          <a:ln>
            <a:noFill/>
          </a:ln>
        </p:spPr>
      </p:pic>
      <p:sp>
        <p:nvSpPr>
          <p:cNvPr id="210" name="Google Shape;210;p34"/>
          <p:cNvSpPr txBox="1"/>
          <p:nvPr/>
        </p:nvSpPr>
        <p:spPr>
          <a:xfrm>
            <a:off x="75" y="973700"/>
            <a:ext cx="9144000" cy="3365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2000">
                <a:solidFill>
                  <a:srgbClr val="222222"/>
                </a:solidFill>
                <a:latin typeface="Times New Roman"/>
                <a:ea typeface="Times New Roman"/>
                <a:cs typeface="Times New Roman"/>
                <a:sym typeface="Times New Roman"/>
              </a:rPr>
              <a:t>3.  Perform Data Mining using Scikit learn:</a:t>
            </a:r>
            <a:endParaRPr b="1" sz="2000">
              <a:solidFill>
                <a:srgbClr val="222222"/>
              </a:solidFill>
              <a:latin typeface="Times New Roman"/>
              <a:ea typeface="Times New Roman"/>
              <a:cs typeface="Times New Roman"/>
              <a:sym typeface="Times New Roman"/>
            </a:endParaRPr>
          </a:p>
          <a:p>
            <a:pPr indent="-355600" lvl="0" marL="457200" rtl="0" algn="just">
              <a:lnSpc>
                <a:spcPct val="150000"/>
              </a:lnSpc>
              <a:spcBef>
                <a:spcPts val="80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Opened Google Colab notebook.</a:t>
            </a:r>
            <a:endParaRPr sz="2000">
              <a:solidFill>
                <a:srgbClr val="222222"/>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Imported the dataset in the drive and mount the Google Colab in the same drive.</a:t>
            </a:r>
            <a:endParaRPr sz="2000">
              <a:solidFill>
                <a:srgbClr val="222222"/>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Set the path in python for accessing the dataset.</a:t>
            </a:r>
            <a:endParaRPr sz="2000">
              <a:solidFill>
                <a:srgbClr val="222222"/>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Took all the inputs required using feature and set the target values for prediction.</a:t>
            </a:r>
            <a:endParaRPr sz="2000">
              <a:solidFill>
                <a:srgbClr val="222222"/>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Imported Numpy library for converting the data from csv and to analyze data in table format.</a:t>
            </a:r>
            <a:endParaRPr sz="2000">
              <a:solidFill>
                <a:srgbClr val="222222"/>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idx="1" type="body"/>
          </p:nvPr>
        </p:nvSpPr>
        <p:spPr>
          <a:xfrm>
            <a:off x="0" y="1496850"/>
            <a:ext cx="9144000" cy="2903700"/>
          </a:xfrm>
          <a:prstGeom prst="rect">
            <a:avLst/>
          </a:prstGeom>
        </p:spPr>
        <p:txBody>
          <a:bodyPr anchorCtr="0" anchor="t" bIns="34275" lIns="68575" spcFirstLastPara="1" rIns="68575" wrap="square" tIns="34275">
            <a:noAutofit/>
          </a:bodyPr>
          <a:lstStyle/>
          <a:p>
            <a:pPr indent="-368300" lvl="0" marL="457200" rtl="0" algn="just">
              <a:lnSpc>
                <a:spcPct val="150000"/>
              </a:lnSpc>
              <a:spcBef>
                <a:spcPts val="0"/>
              </a:spcBef>
              <a:spcAft>
                <a:spcPts val="0"/>
              </a:spcAft>
              <a:buClr>
                <a:srgbClr val="222222"/>
              </a:buClr>
              <a:buSzPts val="2200"/>
              <a:buFont typeface="Times New Roman"/>
              <a:buChar char="●"/>
            </a:pPr>
            <a:r>
              <a:rPr lang="en" sz="2200">
                <a:solidFill>
                  <a:srgbClr val="222222"/>
                </a:solidFill>
                <a:latin typeface="Times New Roman"/>
                <a:ea typeface="Times New Roman"/>
                <a:cs typeface="Times New Roman"/>
                <a:sym typeface="Times New Roman"/>
              </a:rPr>
              <a:t>Set the training and testing data and split them based on 70:30 ratio.</a:t>
            </a:r>
            <a:endParaRPr sz="2200">
              <a:solidFill>
                <a:srgbClr val="222222"/>
              </a:solidFill>
              <a:latin typeface="Times New Roman"/>
              <a:ea typeface="Times New Roman"/>
              <a:cs typeface="Times New Roman"/>
              <a:sym typeface="Times New Roman"/>
            </a:endParaRPr>
          </a:p>
          <a:p>
            <a:pPr indent="-368300" lvl="0" marL="457200" rtl="0" algn="just">
              <a:lnSpc>
                <a:spcPct val="150000"/>
              </a:lnSpc>
              <a:spcBef>
                <a:spcPts val="0"/>
              </a:spcBef>
              <a:spcAft>
                <a:spcPts val="0"/>
              </a:spcAft>
              <a:buClr>
                <a:srgbClr val="222222"/>
              </a:buClr>
              <a:buSzPts val="2200"/>
              <a:buFont typeface="Times New Roman"/>
              <a:buChar char="●"/>
            </a:pPr>
            <a:r>
              <a:rPr lang="en" sz="2200">
                <a:solidFill>
                  <a:srgbClr val="222222"/>
                </a:solidFill>
                <a:latin typeface="Times New Roman"/>
                <a:ea typeface="Times New Roman"/>
                <a:cs typeface="Times New Roman"/>
                <a:sym typeface="Times New Roman"/>
              </a:rPr>
              <a:t>Imported scikit learn library to perform data mining in Python.</a:t>
            </a:r>
            <a:endParaRPr sz="2200">
              <a:solidFill>
                <a:srgbClr val="222222"/>
              </a:solidFill>
              <a:latin typeface="Times New Roman"/>
              <a:ea typeface="Times New Roman"/>
              <a:cs typeface="Times New Roman"/>
              <a:sym typeface="Times New Roman"/>
            </a:endParaRPr>
          </a:p>
          <a:p>
            <a:pPr indent="-368300" lvl="0" marL="457200" rtl="0" algn="just">
              <a:lnSpc>
                <a:spcPct val="150000"/>
              </a:lnSpc>
              <a:spcBef>
                <a:spcPts val="0"/>
              </a:spcBef>
              <a:spcAft>
                <a:spcPts val="0"/>
              </a:spcAft>
              <a:buClr>
                <a:srgbClr val="222222"/>
              </a:buClr>
              <a:buSzPts val="2200"/>
              <a:buFont typeface="Times New Roman"/>
              <a:buChar char="●"/>
            </a:pPr>
            <a:r>
              <a:rPr lang="en" sz="2200">
                <a:solidFill>
                  <a:srgbClr val="222222"/>
                </a:solidFill>
                <a:latin typeface="Times New Roman"/>
                <a:ea typeface="Times New Roman"/>
                <a:cs typeface="Times New Roman"/>
                <a:sym typeface="Times New Roman"/>
              </a:rPr>
              <a:t>Performed Regression analysis using Linear Huber and Ridge Regression.</a:t>
            </a:r>
            <a:endParaRPr sz="2200">
              <a:solidFill>
                <a:srgbClr val="222222"/>
              </a:solidFill>
              <a:latin typeface="Times New Roman"/>
              <a:ea typeface="Times New Roman"/>
              <a:cs typeface="Times New Roman"/>
              <a:sym typeface="Times New Roman"/>
            </a:endParaRPr>
          </a:p>
          <a:p>
            <a:pPr indent="-368300" lvl="0" marL="457200" rtl="0" algn="just">
              <a:lnSpc>
                <a:spcPct val="150000"/>
              </a:lnSpc>
              <a:spcBef>
                <a:spcPts val="0"/>
              </a:spcBef>
              <a:spcAft>
                <a:spcPts val="0"/>
              </a:spcAft>
              <a:buClr>
                <a:srgbClr val="222222"/>
              </a:buClr>
              <a:buSzPts val="2200"/>
              <a:buFont typeface="Times New Roman"/>
              <a:buChar char="●"/>
            </a:pPr>
            <a:r>
              <a:rPr lang="en" sz="2200">
                <a:solidFill>
                  <a:srgbClr val="222222"/>
                </a:solidFill>
                <a:latin typeface="Times New Roman"/>
                <a:ea typeface="Times New Roman"/>
                <a:cs typeface="Times New Roman"/>
                <a:sym typeface="Times New Roman"/>
              </a:rPr>
              <a:t>Checked for model score to obtain the accuracy of the mining technique.</a:t>
            </a:r>
            <a:endParaRPr sz="2200">
              <a:solidFill>
                <a:srgbClr val="222222"/>
              </a:solidFill>
              <a:latin typeface="Times New Roman"/>
              <a:ea typeface="Times New Roman"/>
              <a:cs typeface="Times New Roman"/>
              <a:sym typeface="Times New Roman"/>
            </a:endParaRPr>
          </a:p>
          <a:p>
            <a:pPr indent="-368300" lvl="0" marL="457200" rtl="0" algn="just">
              <a:lnSpc>
                <a:spcPct val="150000"/>
              </a:lnSpc>
              <a:spcBef>
                <a:spcPts val="0"/>
              </a:spcBef>
              <a:spcAft>
                <a:spcPts val="0"/>
              </a:spcAft>
              <a:buClr>
                <a:srgbClr val="222222"/>
              </a:buClr>
              <a:buSzPts val="2200"/>
              <a:buFont typeface="Times New Roman"/>
              <a:buChar char="●"/>
            </a:pPr>
            <a:r>
              <a:rPr lang="en" sz="2200">
                <a:solidFill>
                  <a:srgbClr val="222222"/>
                </a:solidFill>
                <a:latin typeface="Times New Roman"/>
                <a:ea typeface="Times New Roman"/>
                <a:cs typeface="Times New Roman"/>
                <a:sym typeface="Times New Roman"/>
              </a:rPr>
              <a:t>Obtained the prediction values.    </a:t>
            </a:r>
            <a:endParaRPr sz="2200">
              <a:solidFill>
                <a:srgbClr val="222222"/>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2200">
              <a:latin typeface="Times New Roman"/>
              <a:ea typeface="Times New Roman"/>
              <a:cs typeface="Times New Roman"/>
              <a:sym typeface="Times New Roman"/>
            </a:endParaRPr>
          </a:p>
        </p:txBody>
      </p:sp>
      <p:sp>
        <p:nvSpPr>
          <p:cNvPr id="216" name="Google Shape;216;p35"/>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17" name="Google Shape;217;p35"/>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idx="1" type="body"/>
          </p:nvPr>
        </p:nvSpPr>
        <p:spPr>
          <a:xfrm>
            <a:off x="0" y="1034725"/>
            <a:ext cx="9144000" cy="4108800"/>
          </a:xfrm>
          <a:prstGeom prst="rect">
            <a:avLst/>
          </a:prstGeom>
        </p:spPr>
        <p:txBody>
          <a:bodyPr anchorCtr="0" anchor="t" bIns="34275" lIns="68575" spcFirstLastPara="1" rIns="68575" wrap="square" tIns="34275">
            <a:noAutofit/>
          </a:bodyPr>
          <a:lstStyle/>
          <a:p>
            <a:pPr indent="0" lvl="0" marL="0" rtl="0" algn="just">
              <a:lnSpc>
                <a:spcPct val="150000"/>
              </a:lnSpc>
              <a:spcBef>
                <a:spcPts val="800"/>
              </a:spcBef>
              <a:spcAft>
                <a:spcPts val="0"/>
              </a:spcAft>
              <a:buNone/>
            </a:pPr>
            <a:r>
              <a:rPr b="1" lang="en" sz="1900">
                <a:solidFill>
                  <a:srgbClr val="000000"/>
                </a:solidFill>
                <a:latin typeface="Times New Roman"/>
                <a:ea typeface="Times New Roman"/>
                <a:cs typeface="Times New Roman"/>
                <a:sym typeface="Times New Roman"/>
              </a:rPr>
              <a:t>4. Graph Visualization:</a:t>
            </a:r>
            <a:endParaRPr b="1" sz="1900">
              <a:solidFill>
                <a:srgbClr val="000000"/>
              </a:solidFill>
              <a:latin typeface="Times New Roman"/>
              <a:ea typeface="Times New Roman"/>
              <a:cs typeface="Times New Roman"/>
              <a:sym typeface="Times New Roman"/>
            </a:endParaRPr>
          </a:p>
          <a:p>
            <a:pPr indent="-349250" lvl="0" marL="457200" rtl="0" algn="just">
              <a:lnSpc>
                <a:spcPct val="150000"/>
              </a:lnSpc>
              <a:spcBef>
                <a:spcPts val="80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Compared the real and predicted values obtained from the target result.</a:t>
            </a:r>
            <a:endParaRPr sz="1900">
              <a:solidFill>
                <a:srgbClr val="000000"/>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Visualized the results using line graph.</a:t>
            </a:r>
            <a:endParaRPr sz="1900">
              <a:solidFill>
                <a:srgbClr val="000000"/>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Performed impact analysis based on:</a:t>
            </a:r>
            <a:endParaRPr sz="1900">
              <a:solidFill>
                <a:srgbClr val="000000"/>
              </a:solidFill>
              <a:latin typeface="Times New Roman"/>
              <a:ea typeface="Times New Roman"/>
              <a:cs typeface="Times New Roman"/>
              <a:sym typeface="Times New Roman"/>
            </a:endParaRPr>
          </a:p>
          <a:p>
            <a:pPr indent="0" lvl="0" marL="0" rtl="0" algn="just">
              <a:lnSpc>
                <a:spcPct val="150000"/>
              </a:lnSpc>
              <a:spcBef>
                <a:spcPts val="800"/>
              </a:spcBef>
              <a:spcAft>
                <a:spcPts val="0"/>
              </a:spcAft>
              <a:buClr>
                <a:schemeClr val="dk1"/>
              </a:buClr>
              <a:buSzPts val="1100"/>
              <a:buFont typeface="Arial"/>
              <a:buNone/>
            </a:pPr>
            <a:r>
              <a:rPr lang="en" sz="1900">
                <a:solidFill>
                  <a:srgbClr val="000000"/>
                </a:solidFill>
                <a:latin typeface="Times New Roman"/>
                <a:ea typeface="Times New Roman"/>
                <a:cs typeface="Times New Roman"/>
                <a:sym typeface="Times New Roman"/>
              </a:rPr>
              <a:t>           a) Ecological system effect </a:t>
            </a:r>
            <a:endParaRPr sz="1900">
              <a:solidFill>
                <a:srgbClr val="000000"/>
              </a:solidFill>
              <a:latin typeface="Times New Roman"/>
              <a:ea typeface="Times New Roman"/>
              <a:cs typeface="Times New Roman"/>
              <a:sym typeface="Times New Roman"/>
            </a:endParaRPr>
          </a:p>
          <a:p>
            <a:pPr indent="0" lvl="0" marL="0" rtl="0" algn="just">
              <a:lnSpc>
                <a:spcPct val="150000"/>
              </a:lnSpc>
              <a:spcBef>
                <a:spcPts val="800"/>
              </a:spcBef>
              <a:spcAft>
                <a:spcPts val="0"/>
              </a:spcAft>
              <a:buClr>
                <a:schemeClr val="dk1"/>
              </a:buClr>
              <a:buSzPts val="1100"/>
              <a:buFont typeface="Arial"/>
              <a:buNone/>
            </a:pPr>
            <a:r>
              <a:rPr lang="en" sz="1900">
                <a:solidFill>
                  <a:srgbClr val="000000"/>
                </a:solidFill>
                <a:latin typeface="Times New Roman"/>
                <a:ea typeface="Times New Roman"/>
                <a:cs typeface="Times New Roman"/>
                <a:sym typeface="Times New Roman"/>
              </a:rPr>
              <a:t>           b) Resource depletion</a:t>
            </a:r>
            <a:endParaRPr sz="1900">
              <a:solidFill>
                <a:srgbClr val="000000"/>
              </a:solidFill>
              <a:latin typeface="Times New Roman"/>
              <a:ea typeface="Times New Roman"/>
              <a:cs typeface="Times New Roman"/>
              <a:sym typeface="Times New Roman"/>
            </a:endParaRPr>
          </a:p>
          <a:p>
            <a:pPr indent="0" lvl="0" marL="0" rtl="0" algn="just">
              <a:lnSpc>
                <a:spcPct val="150000"/>
              </a:lnSpc>
              <a:spcBef>
                <a:spcPts val="800"/>
              </a:spcBef>
              <a:spcAft>
                <a:spcPts val="0"/>
              </a:spcAft>
              <a:buClr>
                <a:schemeClr val="dk1"/>
              </a:buClr>
              <a:buSzPts val="1100"/>
              <a:buFont typeface="Arial"/>
              <a:buNone/>
            </a:pPr>
            <a:r>
              <a:rPr lang="en" sz="1900">
                <a:solidFill>
                  <a:srgbClr val="000000"/>
                </a:solidFill>
                <a:latin typeface="Times New Roman"/>
                <a:ea typeface="Times New Roman"/>
                <a:cs typeface="Times New Roman"/>
                <a:sym typeface="Times New Roman"/>
              </a:rPr>
              <a:t>           c) Human health </a:t>
            </a:r>
            <a:endParaRPr sz="1900">
              <a:solidFill>
                <a:srgbClr val="000000"/>
              </a:solidFill>
              <a:latin typeface="Times New Roman"/>
              <a:ea typeface="Times New Roman"/>
              <a:cs typeface="Times New Roman"/>
              <a:sym typeface="Times New Roman"/>
            </a:endParaRPr>
          </a:p>
          <a:p>
            <a:pPr indent="0" lvl="0" marL="0" rtl="0" algn="just">
              <a:lnSpc>
                <a:spcPct val="150000"/>
              </a:lnSpc>
              <a:spcBef>
                <a:spcPts val="800"/>
              </a:spcBef>
              <a:spcAft>
                <a:spcPts val="0"/>
              </a:spcAft>
              <a:buClr>
                <a:schemeClr val="dk1"/>
              </a:buClr>
              <a:buSzPts val="1100"/>
              <a:buFont typeface="Arial"/>
              <a:buNone/>
            </a:pPr>
            <a:r>
              <a:rPr lang="en" sz="1900">
                <a:solidFill>
                  <a:srgbClr val="000000"/>
                </a:solidFill>
                <a:latin typeface="Times New Roman"/>
                <a:ea typeface="Times New Roman"/>
                <a:cs typeface="Times New Roman"/>
                <a:sym typeface="Times New Roman"/>
              </a:rPr>
              <a:t>           d) Overall profit/loss</a:t>
            </a:r>
            <a:endParaRPr sz="1900">
              <a:solidFill>
                <a:srgbClr val="000000"/>
              </a:solidFill>
              <a:latin typeface="Times New Roman"/>
              <a:ea typeface="Times New Roman"/>
              <a:cs typeface="Times New Roman"/>
              <a:sym typeface="Times New Roman"/>
            </a:endParaRPr>
          </a:p>
          <a:p>
            <a:pPr indent="0" lvl="0" marL="0" rtl="0" algn="just">
              <a:lnSpc>
                <a:spcPct val="150000"/>
              </a:lnSpc>
              <a:spcBef>
                <a:spcPts val="800"/>
              </a:spcBef>
              <a:spcAft>
                <a:spcPts val="0"/>
              </a:spcAft>
              <a:buNone/>
            </a:pPr>
            <a:r>
              <a:t/>
            </a:r>
            <a:endParaRPr sz="1900">
              <a:solidFill>
                <a:schemeClr val="dk1"/>
              </a:solidFill>
              <a:latin typeface="Times New Roman"/>
              <a:ea typeface="Times New Roman"/>
              <a:cs typeface="Times New Roman"/>
              <a:sym typeface="Times New Roman"/>
            </a:endParaRPr>
          </a:p>
          <a:p>
            <a:pPr indent="0" lvl="0" marL="0" rtl="0" algn="just">
              <a:lnSpc>
                <a:spcPct val="97916"/>
              </a:lnSpc>
              <a:spcBef>
                <a:spcPts val="0"/>
              </a:spcBef>
              <a:spcAft>
                <a:spcPts val="800"/>
              </a:spcAft>
              <a:buClr>
                <a:schemeClr val="dk1"/>
              </a:buClr>
              <a:buSzPts val="1100"/>
              <a:buFont typeface="Arial"/>
              <a:buNone/>
            </a:pPr>
            <a:r>
              <a:t/>
            </a:r>
            <a:endParaRPr sz="1700">
              <a:solidFill>
                <a:srgbClr val="000000"/>
              </a:solidFill>
              <a:latin typeface="Times New Roman"/>
              <a:ea typeface="Times New Roman"/>
              <a:cs typeface="Times New Roman"/>
              <a:sym typeface="Times New Roman"/>
            </a:endParaRPr>
          </a:p>
        </p:txBody>
      </p:sp>
      <p:sp>
        <p:nvSpPr>
          <p:cNvPr id="223" name="Google Shape;223;p36"/>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24" name="Google Shape;224;p36"/>
          <p:cNvSpPr txBox="1"/>
          <p:nvPr/>
        </p:nvSpPr>
        <p:spPr>
          <a:xfrm>
            <a:off x="142025" y="730425"/>
            <a:ext cx="5945100" cy="4002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t/>
            </a:r>
            <a:endParaRPr/>
          </a:p>
        </p:txBody>
      </p:sp>
      <p:pic>
        <p:nvPicPr>
          <p:cNvPr id="225" name="Google Shape;225;p36"/>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idx="1" type="body"/>
          </p:nvPr>
        </p:nvSpPr>
        <p:spPr>
          <a:xfrm>
            <a:off x="0" y="1084950"/>
            <a:ext cx="9144000" cy="3911700"/>
          </a:xfrm>
          <a:prstGeom prst="rect">
            <a:avLst/>
          </a:prstGeom>
        </p:spPr>
        <p:txBody>
          <a:bodyPr anchorCtr="0" anchor="t" bIns="34275" lIns="68575" spcFirstLastPara="1" rIns="68575" wrap="square" tIns="34275">
            <a:noAutofit/>
          </a:bodyPr>
          <a:lstStyle/>
          <a:p>
            <a:pPr indent="0" lvl="0" marL="0" rtl="0" algn="just">
              <a:lnSpc>
                <a:spcPct val="190000"/>
              </a:lnSpc>
              <a:spcBef>
                <a:spcPts val="800"/>
              </a:spcBef>
              <a:spcAft>
                <a:spcPts val="0"/>
              </a:spcAft>
              <a:buClr>
                <a:schemeClr val="dk1"/>
              </a:buClr>
              <a:buSzPts val="935"/>
              <a:buFont typeface="Arial"/>
              <a:buNone/>
            </a:pPr>
            <a:r>
              <a:rPr b="1" lang="en" sz="2000">
                <a:solidFill>
                  <a:schemeClr val="dk1"/>
                </a:solidFill>
                <a:latin typeface="Times New Roman"/>
                <a:ea typeface="Times New Roman"/>
                <a:cs typeface="Times New Roman"/>
                <a:sym typeface="Times New Roman"/>
              </a:rPr>
              <a:t>5. Using the obtained graph we are trying to analyze the data set for:</a:t>
            </a:r>
            <a:endParaRPr b="1" sz="2000">
              <a:solidFill>
                <a:schemeClr val="dk1"/>
              </a:solidFill>
              <a:latin typeface="Times New Roman"/>
              <a:ea typeface="Times New Roman"/>
              <a:cs typeface="Times New Roman"/>
              <a:sym typeface="Times New Roman"/>
            </a:endParaRPr>
          </a:p>
          <a:p>
            <a:pPr indent="-355600" lvl="0" marL="457200" rtl="0" algn="just">
              <a:lnSpc>
                <a:spcPct val="190000"/>
              </a:lnSpc>
              <a:spcBef>
                <a:spcPts val="80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Annual gross expenditure of all companies to manufacture and buy single use plastic.</a:t>
            </a:r>
            <a:endParaRPr sz="2000">
              <a:solidFill>
                <a:schemeClr val="dk1"/>
              </a:solidFill>
              <a:latin typeface="Times New Roman"/>
              <a:ea typeface="Times New Roman"/>
              <a:cs typeface="Times New Roman"/>
              <a:sym typeface="Times New Roman"/>
            </a:endParaRPr>
          </a:p>
          <a:p>
            <a:pPr indent="-355600" lvl="0" marL="457200" rtl="0" algn="just">
              <a:lnSpc>
                <a:spcPct val="19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Amount of energy and non renewable resources used in the manufacturing phase.</a:t>
            </a:r>
            <a:endParaRPr sz="2000">
              <a:solidFill>
                <a:schemeClr val="dk1"/>
              </a:solidFill>
              <a:latin typeface="Times New Roman"/>
              <a:ea typeface="Times New Roman"/>
              <a:cs typeface="Times New Roman"/>
              <a:sym typeface="Times New Roman"/>
            </a:endParaRPr>
          </a:p>
          <a:p>
            <a:pPr indent="-355600" lvl="0" marL="457200" rtl="0" algn="just">
              <a:lnSpc>
                <a:spcPct val="19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Amount of greenhouse and non greenhouse emission taking place due to the manufacturing of single use plastic.</a:t>
            </a:r>
            <a:endParaRPr sz="2000">
              <a:solidFill>
                <a:schemeClr val="dk1"/>
              </a:solidFill>
              <a:latin typeface="Times New Roman"/>
              <a:ea typeface="Times New Roman"/>
              <a:cs typeface="Times New Roman"/>
              <a:sym typeface="Times New Roman"/>
            </a:endParaRPr>
          </a:p>
          <a:p>
            <a:pPr indent="0" lvl="0" marL="0" rtl="0" algn="l">
              <a:lnSpc>
                <a:spcPct val="190000"/>
              </a:lnSpc>
              <a:spcBef>
                <a:spcPts val="800"/>
              </a:spcBef>
              <a:spcAft>
                <a:spcPts val="0"/>
              </a:spcAft>
              <a:buSzPts val="935"/>
              <a:buNone/>
            </a:pPr>
            <a:r>
              <a:t/>
            </a:r>
            <a:endParaRPr sz="2000">
              <a:latin typeface="Times New Roman"/>
              <a:ea typeface="Times New Roman"/>
              <a:cs typeface="Times New Roman"/>
              <a:sym typeface="Times New Roman"/>
            </a:endParaRPr>
          </a:p>
        </p:txBody>
      </p:sp>
      <p:sp>
        <p:nvSpPr>
          <p:cNvPr id="231" name="Google Shape;231;p37"/>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32" name="Google Shape;232;p37"/>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2502050" y="204700"/>
            <a:ext cx="5644800" cy="564300"/>
          </a:xfrm>
          <a:prstGeom prst="rect">
            <a:avLst/>
          </a:prstGeom>
        </p:spPr>
        <p:txBody>
          <a:bodyPr anchorCtr="0" anchor="t" bIns="34275" lIns="68575" spcFirstLastPara="1" rIns="68575" wrap="square" tIns="34275">
            <a:normAutofit/>
          </a:bodyPr>
          <a:lstStyle/>
          <a:p>
            <a:pPr indent="0" lvl="0" marL="0" rtl="0" algn="ctr">
              <a:spcBef>
                <a:spcPts val="0"/>
              </a:spcBef>
              <a:spcAft>
                <a:spcPts val="0"/>
              </a:spcAft>
              <a:buNone/>
            </a:pPr>
            <a:r>
              <a:rPr b="1" lang="en" sz="3000">
                <a:latin typeface="Times New Roman"/>
                <a:ea typeface="Times New Roman"/>
                <a:cs typeface="Times New Roman"/>
                <a:sym typeface="Times New Roman"/>
              </a:rPr>
              <a:t>Results and Discussions</a:t>
            </a:r>
            <a:endParaRPr b="1" sz="3000">
              <a:latin typeface="Times New Roman"/>
              <a:ea typeface="Times New Roman"/>
              <a:cs typeface="Times New Roman"/>
              <a:sym typeface="Times New Roman"/>
            </a:endParaRPr>
          </a:p>
        </p:txBody>
      </p:sp>
      <p:sp>
        <p:nvSpPr>
          <p:cNvPr id="238" name="Google Shape;238;p38"/>
          <p:cNvSpPr txBox="1"/>
          <p:nvPr>
            <p:ph idx="1" type="body"/>
          </p:nvPr>
        </p:nvSpPr>
        <p:spPr>
          <a:xfrm>
            <a:off x="0" y="1078650"/>
            <a:ext cx="9144000" cy="37614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b="1" lang="en" sz="2000">
                <a:solidFill>
                  <a:srgbClr val="000000"/>
                </a:solidFill>
                <a:latin typeface="Times New Roman"/>
                <a:ea typeface="Times New Roman"/>
                <a:cs typeface="Times New Roman"/>
                <a:sym typeface="Times New Roman"/>
              </a:rPr>
              <a:t>Sales Inference</a:t>
            </a:r>
            <a:endParaRPr b="1" sz="2000">
              <a:solidFill>
                <a:srgbClr val="000000"/>
              </a:solidFill>
              <a:latin typeface="Times New Roman"/>
              <a:ea typeface="Times New Roman"/>
              <a:cs typeface="Times New Roman"/>
              <a:sym typeface="Times New Roman"/>
            </a:endParaRPr>
          </a:p>
          <a:p>
            <a:pPr indent="0" lvl="0" marL="0" rtl="0" algn="l">
              <a:lnSpc>
                <a:spcPct val="74000"/>
              </a:lnSpc>
              <a:spcBef>
                <a:spcPts val="800"/>
              </a:spcBef>
              <a:spcAft>
                <a:spcPts val="0"/>
              </a:spcAft>
              <a:buNone/>
            </a:pPr>
            <a:r>
              <a:rPr b="1" lang="en" sz="2000">
                <a:solidFill>
                  <a:srgbClr val="000000"/>
                </a:solidFill>
                <a:latin typeface="Times New Roman"/>
                <a:ea typeface="Times New Roman"/>
                <a:cs typeface="Times New Roman"/>
                <a:sym typeface="Times New Roman"/>
              </a:rPr>
              <a:t>Keywords</a:t>
            </a:r>
            <a:endParaRPr b="1" sz="2000">
              <a:solidFill>
                <a:srgbClr val="000000"/>
              </a:solidFill>
              <a:latin typeface="Times New Roman"/>
              <a:ea typeface="Times New Roman"/>
              <a:cs typeface="Times New Roman"/>
              <a:sym typeface="Times New Roman"/>
            </a:endParaRPr>
          </a:p>
          <a:p>
            <a:pPr indent="0" lvl="0" marL="0" rtl="0" algn="l">
              <a:lnSpc>
                <a:spcPct val="74000"/>
              </a:lnSpc>
              <a:spcBef>
                <a:spcPts val="800"/>
              </a:spcBef>
              <a:spcAft>
                <a:spcPts val="0"/>
              </a:spcAft>
              <a:buNone/>
            </a:pPr>
            <a:r>
              <a:t/>
            </a:r>
            <a:endParaRPr b="1" sz="2000">
              <a:solidFill>
                <a:srgbClr val="000000"/>
              </a:solidFill>
              <a:latin typeface="Times New Roman"/>
              <a:ea typeface="Times New Roman"/>
              <a:cs typeface="Times New Roman"/>
              <a:sym typeface="Times New Roman"/>
            </a:endParaRPr>
          </a:p>
          <a:p>
            <a:pPr indent="0" lvl="0" marL="0" rtl="0" algn="l">
              <a:lnSpc>
                <a:spcPct val="74000"/>
              </a:lnSpc>
              <a:spcBef>
                <a:spcPts val="800"/>
              </a:spcBef>
              <a:spcAft>
                <a:spcPts val="0"/>
              </a:spcAft>
              <a:buNone/>
            </a:pPr>
            <a:r>
              <a:rPr lang="en" sz="2000">
                <a:solidFill>
                  <a:srgbClr val="000000"/>
                </a:solidFill>
                <a:latin typeface="Times New Roman"/>
                <a:ea typeface="Times New Roman"/>
                <a:cs typeface="Times New Roman"/>
                <a:sym typeface="Times New Roman"/>
              </a:rPr>
              <a:t>The sales graph compares No. of Single Use Plastic, Net Proceed, VAT and Gross Proceed.</a:t>
            </a:r>
            <a:endParaRPr sz="2000">
              <a:solidFill>
                <a:srgbClr val="000000"/>
              </a:solidFill>
              <a:latin typeface="Times New Roman"/>
              <a:ea typeface="Times New Roman"/>
              <a:cs typeface="Times New Roman"/>
              <a:sym typeface="Times New Roman"/>
            </a:endParaRPr>
          </a:p>
          <a:p>
            <a:pPr indent="0" lvl="0" marL="0" rtl="0" algn="l">
              <a:lnSpc>
                <a:spcPct val="74000"/>
              </a:lnSpc>
              <a:spcBef>
                <a:spcPts val="800"/>
              </a:spcBef>
              <a:spcAft>
                <a:spcPts val="0"/>
              </a:spcAft>
              <a:buNone/>
            </a:pPr>
            <a:r>
              <a:rPr lang="en" sz="2000">
                <a:solidFill>
                  <a:srgbClr val="000000"/>
                </a:solidFill>
                <a:latin typeface="Times New Roman"/>
                <a:ea typeface="Times New Roman"/>
                <a:cs typeface="Times New Roman"/>
                <a:sym typeface="Times New Roman"/>
              </a:rPr>
              <a:t>Based upon Calculation: </a:t>
            </a:r>
            <a:r>
              <a:rPr b="1" lang="en" sz="2000">
                <a:solidFill>
                  <a:srgbClr val="000000"/>
                </a:solidFill>
                <a:latin typeface="Times New Roman"/>
                <a:ea typeface="Times New Roman"/>
                <a:cs typeface="Times New Roman"/>
                <a:sym typeface="Times New Roman"/>
              </a:rPr>
              <a:t>Gross Proceed = Net proceed + VAT</a:t>
            </a:r>
            <a:r>
              <a:rPr lang="en" sz="2000">
                <a:solidFill>
                  <a:srgbClr val="000000"/>
                </a:solidFill>
                <a:latin typeface="Times New Roman"/>
                <a:ea typeface="Times New Roman"/>
                <a:cs typeface="Times New Roman"/>
                <a:sym typeface="Times New Roman"/>
              </a:rPr>
              <a:t> (Gross&gt;&gt;Net Proceed)</a:t>
            </a:r>
            <a:endParaRPr sz="2000">
              <a:solidFill>
                <a:srgbClr val="000000"/>
              </a:solidFill>
              <a:latin typeface="Times New Roman"/>
              <a:ea typeface="Times New Roman"/>
              <a:cs typeface="Times New Roman"/>
              <a:sym typeface="Times New Roman"/>
            </a:endParaRPr>
          </a:p>
          <a:p>
            <a:pPr indent="0" lvl="0" marL="0" rtl="0" algn="l">
              <a:lnSpc>
                <a:spcPct val="74000"/>
              </a:lnSpc>
              <a:spcBef>
                <a:spcPts val="800"/>
              </a:spcBef>
              <a:spcAft>
                <a:spcPts val="0"/>
              </a:spcAft>
              <a:buNone/>
            </a:pPr>
            <a:r>
              <a:rPr b="1" lang="en" sz="2000">
                <a:solidFill>
                  <a:srgbClr val="000000"/>
                </a:solidFill>
                <a:latin typeface="Times New Roman"/>
                <a:ea typeface="Times New Roman"/>
                <a:cs typeface="Times New Roman"/>
                <a:sym typeface="Times New Roman"/>
              </a:rPr>
              <a:t>Gross Proceed:</a:t>
            </a:r>
            <a:r>
              <a:rPr lang="en" sz="2000">
                <a:solidFill>
                  <a:srgbClr val="000000"/>
                </a:solidFill>
                <a:latin typeface="Times New Roman"/>
                <a:ea typeface="Times New Roman"/>
                <a:cs typeface="Times New Roman"/>
                <a:sym typeface="Times New Roman"/>
              </a:rPr>
              <a:t> Average Expenditure of the company in Manufacturing single use plastic.</a:t>
            </a:r>
            <a:endParaRPr sz="2000">
              <a:solidFill>
                <a:srgbClr val="000000"/>
              </a:solidFill>
              <a:latin typeface="Times New Roman"/>
              <a:ea typeface="Times New Roman"/>
              <a:cs typeface="Times New Roman"/>
              <a:sym typeface="Times New Roman"/>
            </a:endParaRPr>
          </a:p>
          <a:p>
            <a:pPr indent="0" lvl="0" marL="0" rtl="0" algn="l">
              <a:lnSpc>
                <a:spcPct val="74000"/>
              </a:lnSpc>
              <a:spcBef>
                <a:spcPts val="800"/>
              </a:spcBef>
              <a:spcAft>
                <a:spcPts val="0"/>
              </a:spcAft>
              <a:buNone/>
            </a:pPr>
            <a:r>
              <a:rPr b="1" lang="en" sz="2000">
                <a:solidFill>
                  <a:srgbClr val="000000"/>
                </a:solidFill>
                <a:latin typeface="Times New Roman"/>
                <a:ea typeface="Times New Roman"/>
                <a:cs typeface="Times New Roman"/>
                <a:sym typeface="Times New Roman"/>
              </a:rPr>
              <a:t>Net Proceed:</a:t>
            </a:r>
            <a:r>
              <a:rPr lang="en" sz="2000">
                <a:solidFill>
                  <a:srgbClr val="000000"/>
                </a:solidFill>
                <a:latin typeface="Times New Roman"/>
                <a:ea typeface="Times New Roman"/>
                <a:cs typeface="Times New Roman"/>
                <a:sym typeface="Times New Roman"/>
              </a:rPr>
              <a:t> Average Expenditure of the manufacturer in making the Plastic.</a:t>
            </a:r>
            <a:endParaRPr sz="2000">
              <a:solidFill>
                <a:srgbClr val="000000"/>
              </a:solidFill>
              <a:latin typeface="Times New Roman"/>
              <a:ea typeface="Times New Roman"/>
              <a:cs typeface="Times New Roman"/>
              <a:sym typeface="Times New Roman"/>
            </a:endParaRPr>
          </a:p>
          <a:p>
            <a:pPr indent="0" lvl="0" marL="0" rtl="0" algn="l">
              <a:lnSpc>
                <a:spcPct val="74000"/>
              </a:lnSpc>
              <a:spcBef>
                <a:spcPts val="800"/>
              </a:spcBef>
              <a:spcAft>
                <a:spcPts val="0"/>
              </a:spcAft>
              <a:buNone/>
            </a:pPr>
            <a:r>
              <a:rPr b="1" lang="en" sz="2000">
                <a:solidFill>
                  <a:srgbClr val="000000"/>
                </a:solidFill>
                <a:latin typeface="Times New Roman"/>
                <a:ea typeface="Times New Roman"/>
                <a:cs typeface="Times New Roman"/>
                <a:sym typeface="Times New Roman"/>
              </a:rPr>
              <a:t>VAT:</a:t>
            </a:r>
            <a:r>
              <a:rPr lang="en" sz="2000">
                <a:solidFill>
                  <a:srgbClr val="000000"/>
                </a:solidFill>
                <a:latin typeface="Times New Roman"/>
                <a:ea typeface="Times New Roman"/>
                <a:cs typeface="Times New Roman"/>
                <a:sym typeface="Times New Roman"/>
              </a:rPr>
              <a:t> Government Tax on Single Use Plastic.</a:t>
            </a:r>
            <a:endParaRPr b="1" sz="2000">
              <a:solidFill>
                <a:srgbClr val="000000"/>
              </a:solidFill>
              <a:latin typeface="Times New Roman"/>
              <a:ea typeface="Times New Roman"/>
              <a:cs typeface="Times New Roman"/>
              <a:sym typeface="Times New Roman"/>
            </a:endParaRPr>
          </a:p>
        </p:txBody>
      </p:sp>
      <p:sp>
        <p:nvSpPr>
          <p:cNvPr id="239" name="Google Shape;239;p38"/>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40" name="Google Shape;240;p38"/>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46" name="Google Shape;246;p39"/>
          <p:cNvPicPr preferRelativeResize="0"/>
          <p:nvPr/>
        </p:nvPicPr>
        <p:blipFill rotWithShape="1">
          <a:blip r:embed="rId3">
            <a:alphaModFix/>
          </a:blip>
          <a:srcRect b="0" l="0" r="0" t="0"/>
          <a:stretch/>
        </p:blipFill>
        <p:spPr>
          <a:xfrm>
            <a:off x="1" y="-12"/>
            <a:ext cx="2049512" cy="973706"/>
          </a:xfrm>
          <a:prstGeom prst="rect">
            <a:avLst/>
          </a:prstGeom>
          <a:noFill/>
          <a:ln>
            <a:noFill/>
          </a:ln>
        </p:spPr>
      </p:pic>
      <p:pic>
        <p:nvPicPr>
          <p:cNvPr id="247" name="Google Shape;247;p39"/>
          <p:cNvPicPr preferRelativeResize="0"/>
          <p:nvPr/>
        </p:nvPicPr>
        <p:blipFill>
          <a:blip r:embed="rId4">
            <a:alphaModFix/>
          </a:blip>
          <a:stretch>
            <a:fillRect/>
          </a:stretch>
        </p:blipFill>
        <p:spPr>
          <a:xfrm>
            <a:off x="0" y="985150"/>
            <a:ext cx="4726525" cy="2255800"/>
          </a:xfrm>
          <a:prstGeom prst="rect">
            <a:avLst/>
          </a:prstGeom>
          <a:noFill/>
          <a:ln>
            <a:noFill/>
          </a:ln>
        </p:spPr>
      </p:pic>
      <p:pic>
        <p:nvPicPr>
          <p:cNvPr id="248" name="Google Shape;248;p39"/>
          <p:cNvPicPr preferRelativeResize="0"/>
          <p:nvPr/>
        </p:nvPicPr>
        <p:blipFill>
          <a:blip r:embed="rId5">
            <a:alphaModFix/>
          </a:blip>
          <a:stretch>
            <a:fillRect/>
          </a:stretch>
        </p:blipFill>
        <p:spPr>
          <a:xfrm>
            <a:off x="4871725" y="0"/>
            <a:ext cx="4272276" cy="2524050"/>
          </a:xfrm>
          <a:prstGeom prst="rect">
            <a:avLst/>
          </a:prstGeom>
          <a:noFill/>
          <a:ln>
            <a:noFill/>
          </a:ln>
        </p:spPr>
      </p:pic>
      <p:pic>
        <p:nvPicPr>
          <p:cNvPr id="249" name="Google Shape;249;p39"/>
          <p:cNvPicPr preferRelativeResize="0"/>
          <p:nvPr/>
        </p:nvPicPr>
        <p:blipFill>
          <a:blip r:embed="rId6">
            <a:alphaModFix/>
          </a:blip>
          <a:stretch>
            <a:fillRect/>
          </a:stretch>
        </p:blipFill>
        <p:spPr>
          <a:xfrm>
            <a:off x="4726525" y="2524050"/>
            <a:ext cx="4417475" cy="2619450"/>
          </a:xfrm>
          <a:prstGeom prst="rect">
            <a:avLst/>
          </a:prstGeom>
          <a:noFill/>
          <a:ln>
            <a:noFill/>
          </a:ln>
        </p:spPr>
      </p:pic>
      <p:pic>
        <p:nvPicPr>
          <p:cNvPr id="250" name="Google Shape;250;p39"/>
          <p:cNvPicPr preferRelativeResize="0"/>
          <p:nvPr/>
        </p:nvPicPr>
        <p:blipFill>
          <a:blip r:embed="rId7">
            <a:alphaModFix/>
          </a:blip>
          <a:stretch>
            <a:fillRect/>
          </a:stretch>
        </p:blipFill>
        <p:spPr>
          <a:xfrm>
            <a:off x="0" y="3190050"/>
            <a:ext cx="4572000" cy="1953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2428675" y="514350"/>
            <a:ext cx="3778800" cy="520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Sales Graph Inference</a:t>
            </a:r>
            <a:endParaRPr b="1" sz="2400">
              <a:latin typeface="Times New Roman"/>
              <a:ea typeface="Times New Roman"/>
              <a:cs typeface="Times New Roman"/>
              <a:sym typeface="Times New Roman"/>
            </a:endParaRPr>
          </a:p>
        </p:txBody>
      </p:sp>
      <p:sp>
        <p:nvSpPr>
          <p:cNvPr id="256" name="Google Shape;256;p40"/>
          <p:cNvSpPr txBox="1"/>
          <p:nvPr>
            <p:ph idx="1" type="body"/>
          </p:nvPr>
        </p:nvSpPr>
        <p:spPr>
          <a:xfrm>
            <a:off x="0" y="1298725"/>
            <a:ext cx="9144000" cy="3844800"/>
          </a:xfrm>
          <a:prstGeom prst="rect">
            <a:avLst/>
          </a:prstGeom>
        </p:spPr>
        <p:txBody>
          <a:bodyPr anchorCtr="0" anchor="t" bIns="34275" lIns="68575" spcFirstLastPara="1" rIns="68575" wrap="square" tIns="34275">
            <a:noAutofit/>
          </a:bodyPr>
          <a:lstStyle/>
          <a:p>
            <a:pPr indent="-317500" lvl="0" marL="457200" rtl="0" algn="just">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There will be a decrease in future expenditure in manufacturing plastics. </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UK companies will start decreasing their use and manufacturing of these plastics thus adhering to the Anti Plastic Pact signed by the companies in the UK. </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Companies are yet to cut down on the usage of single-use plastic.</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 significant decrease in the future production of single-use plastics will help reduce the sale to a significant extent. Companies are yet to cut down on the usage of single-use plastic.</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actual gross expenditure and the predicted gross expenditure in the above all four graphs remains the same. </a:t>
            </a:r>
            <a:endParaRPr>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This shows that the government enforced mechanisms have not yet shown their effect. The annual supply and sales of plastic in future will continue to keep increasing among the companies.</a:t>
            </a:r>
            <a:endParaRPr>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pic>
        <p:nvPicPr>
          <p:cNvPr id="257" name="Google Shape;257;p40"/>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1"/>
          <p:cNvPicPr preferRelativeResize="0"/>
          <p:nvPr/>
        </p:nvPicPr>
        <p:blipFill>
          <a:blip r:embed="rId3">
            <a:alphaModFix/>
          </a:blip>
          <a:stretch>
            <a:fillRect/>
          </a:stretch>
        </p:blipFill>
        <p:spPr>
          <a:xfrm>
            <a:off x="2362625" y="425550"/>
            <a:ext cx="6531900" cy="1977275"/>
          </a:xfrm>
          <a:prstGeom prst="rect">
            <a:avLst/>
          </a:prstGeom>
          <a:noFill/>
          <a:ln>
            <a:noFill/>
          </a:ln>
        </p:spPr>
      </p:pic>
      <p:pic>
        <p:nvPicPr>
          <p:cNvPr id="263" name="Google Shape;263;p41"/>
          <p:cNvPicPr preferRelativeResize="0"/>
          <p:nvPr/>
        </p:nvPicPr>
        <p:blipFill>
          <a:blip r:embed="rId4">
            <a:alphaModFix/>
          </a:blip>
          <a:stretch>
            <a:fillRect/>
          </a:stretch>
        </p:blipFill>
        <p:spPr>
          <a:xfrm>
            <a:off x="953850" y="2571750"/>
            <a:ext cx="7573800" cy="1611075"/>
          </a:xfrm>
          <a:prstGeom prst="rect">
            <a:avLst/>
          </a:prstGeom>
          <a:noFill/>
          <a:ln>
            <a:noFill/>
          </a:ln>
        </p:spPr>
      </p:pic>
      <p:pic>
        <p:nvPicPr>
          <p:cNvPr id="264" name="Google Shape;264;p41"/>
          <p:cNvPicPr preferRelativeResize="0"/>
          <p:nvPr/>
        </p:nvPicPr>
        <p:blipFill rotWithShape="1">
          <a:blip r:embed="rId5">
            <a:alphaModFix/>
          </a:blip>
          <a:srcRect b="0" l="0" r="0" t="0"/>
          <a:stretch/>
        </p:blipFill>
        <p:spPr>
          <a:xfrm>
            <a:off x="1" y="-12"/>
            <a:ext cx="2049512" cy="973706"/>
          </a:xfrm>
          <a:prstGeom prst="rect">
            <a:avLst/>
          </a:prstGeom>
          <a:noFill/>
          <a:ln>
            <a:noFill/>
          </a:ln>
        </p:spPr>
      </p:pic>
      <p:sp>
        <p:nvSpPr>
          <p:cNvPr id="265" name="Google Shape;265;p41"/>
          <p:cNvSpPr txBox="1"/>
          <p:nvPr/>
        </p:nvSpPr>
        <p:spPr>
          <a:xfrm>
            <a:off x="1056575" y="4292375"/>
            <a:ext cx="719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TOP Figure:</a:t>
            </a:r>
            <a:r>
              <a:rPr lang="en"/>
              <a:t> Head of 7 values - without VAT</a:t>
            </a:r>
            <a:endParaRPr/>
          </a:p>
          <a:p>
            <a:pPr indent="0" lvl="0" marL="0" rtl="0" algn="l">
              <a:spcBef>
                <a:spcPts val="0"/>
              </a:spcBef>
              <a:spcAft>
                <a:spcPts val="0"/>
              </a:spcAft>
              <a:buNone/>
            </a:pPr>
            <a:r>
              <a:rPr b="1" lang="en"/>
              <a:t>BOTTOM Figure:</a:t>
            </a:r>
            <a:r>
              <a:rPr lang="en"/>
              <a:t> Head of 7 values - with VAT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idx="1" type="body"/>
          </p:nvPr>
        </p:nvSpPr>
        <p:spPr>
          <a:xfrm>
            <a:off x="0" y="1078600"/>
            <a:ext cx="9144000" cy="33219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Clr>
                <a:schemeClr val="dk1"/>
              </a:buClr>
              <a:buSzPts val="1600"/>
              <a:buFont typeface="Times New Roman"/>
              <a:buChar char="●"/>
            </a:pPr>
            <a:r>
              <a:rPr lang="en" sz="2000">
                <a:solidFill>
                  <a:schemeClr val="dk1"/>
                </a:solidFill>
                <a:latin typeface="Times New Roman"/>
                <a:ea typeface="Times New Roman"/>
                <a:cs typeface="Times New Roman"/>
                <a:sym typeface="Times New Roman"/>
              </a:rPr>
              <a:t>The two data sets in the above figure are compared to understand the minute change in the predicted gross expenditure. </a:t>
            </a:r>
            <a:endParaRPr sz="20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2000">
                <a:solidFill>
                  <a:schemeClr val="dk1"/>
                </a:solidFill>
                <a:latin typeface="Times New Roman"/>
                <a:ea typeface="Times New Roman"/>
                <a:cs typeface="Times New Roman"/>
                <a:sym typeface="Times New Roman"/>
              </a:rPr>
              <a:t>Micro changes in predicted gross in the data head are nearly indistinguishable to the naked eye. </a:t>
            </a:r>
            <a:endParaRPr sz="20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2000">
                <a:solidFill>
                  <a:schemeClr val="dk1"/>
                </a:solidFill>
                <a:latin typeface="Times New Roman"/>
                <a:ea typeface="Times New Roman"/>
                <a:cs typeface="Times New Roman"/>
                <a:sym typeface="Times New Roman"/>
              </a:rPr>
              <a:t>The data set with VAT shows less predicted expenditure on plastic, while the one without VAT depicts a linear increase in the future sales and consumption of single-use plastic. </a:t>
            </a:r>
            <a:endParaRPr sz="20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2000">
                <a:solidFill>
                  <a:schemeClr val="dk1"/>
                </a:solidFill>
                <a:latin typeface="Times New Roman"/>
                <a:ea typeface="Times New Roman"/>
                <a:cs typeface="Times New Roman"/>
                <a:sym typeface="Times New Roman"/>
              </a:rPr>
              <a:t>Thus showing the role of government in controlling the production of single-use of plastic.</a:t>
            </a:r>
            <a:endParaRPr sz="20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2000">
                <a:solidFill>
                  <a:schemeClr val="dk1"/>
                </a:solidFill>
                <a:latin typeface="Times New Roman"/>
                <a:ea typeface="Times New Roman"/>
                <a:cs typeface="Times New Roman"/>
                <a:sym typeface="Times New Roman"/>
              </a:rPr>
              <a:t>The strict mechanism enforced by the UK government will force the companies to automatically reduce the manufacturing and consumption of plastic.</a:t>
            </a:r>
            <a:endParaRPr sz="2000">
              <a:solidFill>
                <a:schemeClr val="dk1"/>
              </a:solidFill>
              <a:latin typeface="Times New Roman"/>
              <a:ea typeface="Times New Roman"/>
              <a:cs typeface="Times New Roman"/>
              <a:sym typeface="Times New Roman"/>
            </a:endParaRPr>
          </a:p>
        </p:txBody>
      </p:sp>
      <p:pic>
        <p:nvPicPr>
          <p:cNvPr id="271" name="Google Shape;271;p42"/>
          <p:cNvPicPr preferRelativeResize="0"/>
          <p:nvPr/>
        </p:nvPicPr>
        <p:blipFill rotWithShape="1">
          <a:blip r:embed="rId3">
            <a:alphaModFix/>
          </a:blip>
          <a:srcRect b="0" l="0" r="0" t="0"/>
          <a:stretch/>
        </p:blipFill>
        <p:spPr>
          <a:xfrm>
            <a:off x="1" y="-12"/>
            <a:ext cx="2049512" cy="973706"/>
          </a:xfrm>
          <a:prstGeom prst="rect">
            <a:avLst/>
          </a:prstGeom>
          <a:noFill/>
          <a:ln>
            <a:noFill/>
          </a:ln>
        </p:spPr>
      </p:pic>
      <p:sp>
        <p:nvSpPr>
          <p:cNvPr id="272" name="Google Shape;272;p42"/>
          <p:cNvSpPr txBox="1"/>
          <p:nvPr/>
        </p:nvSpPr>
        <p:spPr>
          <a:xfrm>
            <a:off x="2656125" y="374200"/>
            <a:ext cx="463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Sales Data Head Inference</a:t>
            </a:r>
            <a:endParaRPr b="1" sz="2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sp>
        <p:nvSpPr>
          <p:cNvPr id="77" name="Google Shape;77;p16"/>
          <p:cNvSpPr txBox="1"/>
          <p:nvPr/>
        </p:nvSpPr>
        <p:spPr>
          <a:xfrm>
            <a:off x="1598159" y="442639"/>
            <a:ext cx="59478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0"/>
              <a:buFont typeface="Arial"/>
              <a:buNone/>
            </a:pPr>
            <a:r>
              <a:rPr b="1" lang="en" sz="3000">
                <a:latin typeface="Times New Roman"/>
                <a:ea typeface="Times New Roman"/>
                <a:cs typeface="Times New Roman"/>
                <a:sym typeface="Times New Roman"/>
              </a:rPr>
              <a:t>Abstract</a:t>
            </a:r>
            <a:endParaRPr b="1" i="0" sz="3000" u="none" cap="none" strike="noStrike">
              <a:solidFill>
                <a:schemeClr val="dk1"/>
              </a:solidFill>
              <a:latin typeface="Times New Roman"/>
              <a:ea typeface="Times New Roman"/>
              <a:cs typeface="Times New Roman"/>
              <a:sym typeface="Times New Roman"/>
            </a:endParaRPr>
          </a:p>
        </p:txBody>
      </p:sp>
      <p:pic>
        <p:nvPicPr>
          <p:cNvPr id="78" name="Google Shape;78;p16"/>
          <p:cNvPicPr preferRelativeResize="0"/>
          <p:nvPr/>
        </p:nvPicPr>
        <p:blipFill rotWithShape="1">
          <a:blip r:embed="rId3">
            <a:alphaModFix/>
          </a:blip>
          <a:srcRect b="0" l="0" r="0" t="0"/>
          <a:stretch/>
        </p:blipFill>
        <p:spPr>
          <a:xfrm>
            <a:off x="0" y="0"/>
            <a:ext cx="2409225" cy="1095000"/>
          </a:xfrm>
          <a:prstGeom prst="rect">
            <a:avLst/>
          </a:prstGeom>
          <a:noFill/>
          <a:ln>
            <a:noFill/>
          </a:ln>
        </p:spPr>
      </p:pic>
      <p:sp>
        <p:nvSpPr>
          <p:cNvPr id="79" name="Google Shape;79;p16"/>
          <p:cNvSpPr txBox="1"/>
          <p:nvPr/>
        </p:nvSpPr>
        <p:spPr>
          <a:xfrm>
            <a:off x="-100" y="1366250"/>
            <a:ext cx="9144000" cy="3576300"/>
          </a:xfrm>
          <a:prstGeom prst="rect">
            <a:avLst/>
          </a:prstGeom>
          <a:noFill/>
          <a:ln>
            <a:noFill/>
          </a:ln>
        </p:spPr>
        <p:txBody>
          <a:bodyPr anchorCtr="0" anchor="t" bIns="68575" lIns="68575" spcFirstLastPara="1" rIns="68575" wrap="square" tIns="68575">
            <a:noAutofit/>
          </a:bodyPr>
          <a:lstStyle/>
          <a:p>
            <a:pPr indent="-292100" lvl="0" marL="342900" marR="0" rtl="0" algn="just">
              <a:lnSpc>
                <a:spcPct val="100000"/>
              </a:lnSpc>
              <a:spcBef>
                <a:spcPts val="0"/>
              </a:spcBef>
              <a:spcAft>
                <a:spcPts val="0"/>
              </a:spcAft>
              <a:buClr>
                <a:srgbClr val="000000"/>
              </a:buClr>
              <a:buSzPts val="2000"/>
              <a:buFont typeface="Times New Roman"/>
              <a:buChar char="●"/>
            </a:pPr>
            <a:r>
              <a:rPr i="0" lang="en" sz="2000" u="none" cap="none" strike="noStrike">
                <a:solidFill>
                  <a:srgbClr val="000000"/>
                </a:solidFill>
                <a:latin typeface="Times New Roman"/>
                <a:ea typeface="Times New Roman"/>
                <a:cs typeface="Times New Roman"/>
                <a:sym typeface="Times New Roman"/>
              </a:rPr>
              <a:t>Globalization </a:t>
            </a:r>
            <a:r>
              <a:rPr lang="en" sz="2000">
                <a:latin typeface="Times New Roman"/>
                <a:ea typeface="Times New Roman"/>
                <a:cs typeface="Times New Roman"/>
                <a:sym typeface="Times New Roman"/>
              </a:rPr>
              <a:t>- </a:t>
            </a:r>
            <a:r>
              <a:rPr i="0" lang="en" sz="2000" u="none" cap="none" strike="noStrike">
                <a:solidFill>
                  <a:srgbClr val="000000"/>
                </a:solidFill>
                <a:latin typeface="Times New Roman"/>
                <a:ea typeface="Times New Roman"/>
                <a:cs typeface="Times New Roman"/>
                <a:sym typeface="Times New Roman"/>
              </a:rPr>
              <a:t>unleashed a new era of prosperity in economic terms. </a:t>
            </a:r>
            <a:endParaRPr sz="2000">
              <a:latin typeface="Times New Roman"/>
              <a:ea typeface="Times New Roman"/>
              <a:cs typeface="Times New Roman"/>
              <a:sym typeface="Times New Roman"/>
            </a:endParaRPr>
          </a:p>
          <a:p>
            <a:pPr indent="0" lvl="0" marL="342900" marR="0" rtl="0" algn="just">
              <a:lnSpc>
                <a:spcPct val="100000"/>
              </a:lnSpc>
              <a:spcBef>
                <a:spcPts val="0"/>
              </a:spcBef>
              <a:spcAft>
                <a:spcPts val="0"/>
              </a:spcAft>
              <a:buNone/>
            </a:pPr>
            <a:r>
              <a:t/>
            </a:r>
            <a:endParaRPr sz="2000">
              <a:latin typeface="Times New Roman"/>
              <a:ea typeface="Times New Roman"/>
              <a:cs typeface="Times New Roman"/>
              <a:sym typeface="Times New Roman"/>
            </a:endParaRPr>
          </a:p>
          <a:p>
            <a:pPr indent="-292100" lvl="0" marL="342900" marR="0" rtl="0" algn="just">
              <a:lnSpc>
                <a:spcPct val="100000"/>
              </a:lnSpc>
              <a:spcBef>
                <a:spcPts val="0"/>
              </a:spcBef>
              <a:spcAft>
                <a:spcPts val="0"/>
              </a:spcAft>
              <a:buClr>
                <a:srgbClr val="000000"/>
              </a:buClr>
              <a:buSzPts val="2000"/>
              <a:buFont typeface="Times New Roman"/>
              <a:buChar char="●"/>
            </a:pPr>
            <a:r>
              <a:rPr lang="en" sz="2000">
                <a:latin typeface="Times New Roman"/>
                <a:ea typeface="Times New Roman"/>
                <a:cs typeface="Times New Roman"/>
                <a:sym typeface="Times New Roman"/>
              </a:rPr>
              <a:t>R</a:t>
            </a:r>
            <a:r>
              <a:rPr i="0" lang="en" sz="2000" u="none" cap="none" strike="noStrike">
                <a:solidFill>
                  <a:srgbClr val="000000"/>
                </a:solidFill>
                <a:latin typeface="Times New Roman"/>
                <a:ea typeface="Times New Roman"/>
                <a:cs typeface="Times New Roman"/>
                <a:sym typeface="Times New Roman"/>
              </a:rPr>
              <a:t>ecent surge of consumption in the past few decades has led to the escalation in the production of goods</a:t>
            </a:r>
            <a:r>
              <a:rPr lang="en" sz="2000">
                <a:latin typeface="Times New Roman"/>
                <a:ea typeface="Times New Roman"/>
                <a:cs typeface="Times New Roman"/>
                <a:sym typeface="Times New Roman"/>
              </a:rPr>
              <a:t>.</a:t>
            </a:r>
            <a:endParaRPr i="0" sz="2000" u="none" cap="none" strike="noStrike">
              <a:solidFill>
                <a:srgbClr val="000000"/>
              </a:solidFill>
              <a:latin typeface="Times New Roman"/>
              <a:ea typeface="Times New Roman"/>
              <a:cs typeface="Times New Roman"/>
              <a:sym typeface="Times New Roman"/>
            </a:endParaRPr>
          </a:p>
          <a:p>
            <a:pPr indent="0" lvl="0" marL="342900" marR="0" rtl="0" algn="just">
              <a:lnSpc>
                <a:spcPct val="100000"/>
              </a:lnSpc>
              <a:spcBef>
                <a:spcPts val="0"/>
              </a:spcBef>
              <a:spcAft>
                <a:spcPts val="0"/>
              </a:spcAft>
              <a:buNone/>
            </a:pPr>
            <a:r>
              <a:t/>
            </a:r>
            <a:endParaRPr sz="2000">
              <a:latin typeface="Times New Roman"/>
              <a:ea typeface="Times New Roman"/>
              <a:cs typeface="Times New Roman"/>
              <a:sym typeface="Times New Roman"/>
            </a:endParaRPr>
          </a:p>
          <a:p>
            <a:pPr indent="-292100" lvl="0" marL="342900" marR="0" rtl="0" algn="just">
              <a:lnSpc>
                <a:spcPct val="100000"/>
              </a:lnSpc>
              <a:spcBef>
                <a:spcPts val="0"/>
              </a:spcBef>
              <a:spcAft>
                <a:spcPts val="0"/>
              </a:spcAft>
              <a:buClr>
                <a:srgbClr val="000000"/>
              </a:buClr>
              <a:buSzPts val="2000"/>
              <a:buFont typeface="Times New Roman"/>
              <a:buChar char="●"/>
            </a:pPr>
            <a:r>
              <a:rPr lang="en" sz="2000">
                <a:latin typeface="Times New Roman"/>
                <a:ea typeface="Times New Roman"/>
                <a:cs typeface="Times New Roman"/>
                <a:sym typeface="Times New Roman"/>
              </a:rPr>
              <a:t>I</a:t>
            </a:r>
            <a:r>
              <a:rPr i="0" lang="en" sz="2000" u="none" cap="none" strike="noStrike">
                <a:solidFill>
                  <a:srgbClr val="000000"/>
                </a:solidFill>
                <a:latin typeface="Times New Roman"/>
                <a:ea typeface="Times New Roman"/>
                <a:cs typeface="Times New Roman"/>
                <a:sym typeface="Times New Roman"/>
              </a:rPr>
              <a:t>ncreasing overconsumption of resources has created a sense of urgency to track the level of expenditure as well emissions from a product.</a:t>
            </a:r>
            <a:endParaRPr sz="2000">
              <a:latin typeface="Times New Roman"/>
              <a:ea typeface="Times New Roman"/>
              <a:cs typeface="Times New Roman"/>
              <a:sym typeface="Times New Roman"/>
            </a:endParaRPr>
          </a:p>
          <a:p>
            <a:pPr indent="0" lvl="0" marL="342900" marR="0" rtl="0" algn="just">
              <a:lnSpc>
                <a:spcPct val="100000"/>
              </a:lnSpc>
              <a:spcBef>
                <a:spcPts val="0"/>
              </a:spcBef>
              <a:spcAft>
                <a:spcPts val="0"/>
              </a:spcAft>
              <a:buNone/>
            </a:pPr>
            <a:r>
              <a:t/>
            </a:r>
            <a:endParaRPr sz="2000">
              <a:latin typeface="Times New Roman"/>
              <a:ea typeface="Times New Roman"/>
              <a:cs typeface="Times New Roman"/>
              <a:sym typeface="Times New Roman"/>
            </a:endParaRPr>
          </a:p>
          <a:p>
            <a:pPr indent="-292100" lvl="0" marL="342900" marR="0" rtl="0" algn="just">
              <a:lnSpc>
                <a:spcPct val="100000"/>
              </a:lnSpc>
              <a:spcBef>
                <a:spcPts val="0"/>
              </a:spcBef>
              <a:spcAft>
                <a:spcPts val="0"/>
              </a:spcAft>
              <a:buClr>
                <a:srgbClr val="000000"/>
              </a:buClr>
              <a:buSzPts val="2000"/>
              <a:buFont typeface="Times New Roman"/>
              <a:buChar char="●"/>
            </a:pPr>
            <a:r>
              <a:rPr i="0" lang="en" sz="2000" u="none" cap="none" strike="noStrike">
                <a:solidFill>
                  <a:srgbClr val="000000"/>
                </a:solidFill>
                <a:latin typeface="Times New Roman"/>
                <a:ea typeface="Times New Roman"/>
                <a:cs typeface="Times New Roman"/>
                <a:sym typeface="Times New Roman"/>
              </a:rPr>
              <a:t>This </a:t>
            </a:r>
            <a:r>
              <a:rPr lang="en" sz="2000">
                <a:latin typeface="Times New Roman"/>
                <a:ea typeface="Times New Roman"/>
                <a:cs typeface="Times New Roman"/>
                <a:sym typeface="Times New Roman"/>
              </a:rPr>
              <a:t>project</a:t>
            </a:r>
            <a:r>
              <a:rPr i="0" lang="en" sz="2000" u="none" cap="none" strike="noStrike">
                <a:solidFill>
                  <a:srgbClr val="000000"/>
                </a:solidFill>
                <a:latin typeface="Times New Roman"/>
                <a:ea typeface="Times New Roman"/>
                <a:cs typeface="Times New Roman"/>
                <a:sym typeface="Times New Roman"/>
              </a:rPr>
              <a:t> tries to use Big data analytics to investigate the cost of manufacturing and sustainability of the product by looking into existing LCA and SCM models. </a:t>
            </a:r>
            <a:endParaRPr i="0" sz="2000" u="none" cap="none" strike="noStrike">
              <a:solidFill>
                <a:srgbClr val="000000"/>
              </a:solidFill>
              <a:latin typeface="Times New Roman"/>
              <a:ea typeface="Times New Roman"/>
              <a:cs typeface="Times New Roman"/>
              <a:sym typeface="Times New Roman"/>
            </a:endParaRPr>
          </a:p>
          <a:p>
            <a:pPr indent="0" lvl="0" marL="342900" marR="0" rtl="0" algn="just">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177800" marR="0" rtl="0" algn="just">
              <a:lnSpc>
                <a:spcPct val="100000"/>
              </a:lnSpc>
              <a:spcBef>
                <a:spcPts val="0"/>
              </a:spcBef>
              <a:spcAft>
                <a:spcPts val="0"/>
              </a:spcAft>
              <a:buClr>
                <a:srgbClr val="000000"/>
              </a:buClr>
              <a:buSzPts val="1700"/>
              <a:buFont typeface="Arial"/>
              <a:buNone/>
            </a:pPr>
            <a:r>
              <a:t/>
            </a:r>
            <a:endParaRPr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78" name="Google Shape;278;p43"/>
          <p:cNvPicPr preferRelativeResize="0"/>
          <p:nvPr/>
        </p:nvPicPr>
        <p:blipFill>
          <a:blip r:embed="rId3">
            <a:alphaModFix/>
          </a:blip>
          <a:stretch>
            <a:fillRect/>
          </a:stretch>
        </p:blipFill>
        <p:spPr>
          <a:xfrm>
            <a:off x="317975" y="974025"/>
            <a:ext cx="4552950" cy="2809875"/>
          </a:xfrm>
          <a:prstGeom prst="rect">
            <a:avLst/>
          </a:prstGeom>
          <a:noFill/>
          <a:ln>
            <a:noFill/>
          </a:ln>
        </p:spPr>
      </p:pic>
      <p:pic>
        <p:nvPicPr>
          <p:cNvPr id="279" name="Google Shape;279;p43"/>
          <p:cNvPicPr preferRelativeResize="0"/>
          <p:nvPr/>
        </p:nvPicPr>
        <p:blipFill>
          <a:blip r:embed="rId4">
            <a:alphaModFix/>
          </a:blip>
          <a:stretch>
            <a:fillRect/>
          </a:stretch>
        </p:blipFill>
        <p:spPr>
          <a:xfrm>
            <a:off x="4870925" y="1152863"/>
            <a:ext cx="3968276" cy="2452212"/>
          </a:xfrm>
          <a:prstGeom prst="rect">
            <a:avLst/>
          </a:prstGeom>
          <a:noFill/>
          <a:ln>
            <a:noFill/>
          </a:ln>
        </p:spPr>
      </p:pic>
      <p:sp>
        <p:nvSpPr>
          <p:cNvPr id="280" name="Google Shape;280;p43"/>
          <p:cNvSpPr txBox="1"/>
          <p:nvPr/>
        </p:nvSpPr>
        <p:spPr>
          <a:xfrm>
            <a:off x="516650" y="3999425"/>
            <a:ext cx="4155600" cy="6648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None/>
            </a:pPr>
            <a:r>
              <a:rPr lang="en" sz="1500">
                <a:solidFill>
                  <a:schemeClr val="dk1"/>
                </a:solidFill>
                <a:latin typeface="Calibri"/>
                <a:ea typeface="Calibri"/>
                <a:cs typeface="Calibri"/>
                <a:sym typeface="Calibri"/>
              </a:rPr>
              <a:t> Actual Material Resources vs All non-renewable Energy in Huber Regression</a:t>
            </a:r>
            <a:endParaRPr sz="1500">
              <a:solidFill>
                <a:schemeClr val="dk1"/>
              </a:solidFill>
              <a:latin typeface="Calibri"/>
              <a:ea typeface="Calibri"/>
              <a:cs typeface="Calibri"/>
              <a:sym typeface="Calibri"/>
            </a:endParaRPr>
          </a:p>
        </p:txBody>
      </p:sp>
      <p:sp>
        <p:nvSpPr>
          <p:cNvPr id="281" name="Google Shape;281;p43"/>
          <p:cNvSpPr txBox="1"/>
          <p:nvPr/>
        </p:nvSpPr>
        <p:spPr>
          <a:xfrm>
            <a:off x="4870925" y="4079375"/>
            <a:ext cx="4155600" cy="6327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None/>
            </a:pPr>
            <a:r>
              <a:rPr lang="en">
                <a:solidFill>
                  <a:schemeClr val="dk1"/>
                </a:solidFill>
                <a:latin typeface="Calibri"/>
                <a:ea typeface="Calibri"/>
                <a:cs typeface="Calibri"/>
                <a:sym typeface="Calibri"/>
              </a:rPr>
              <a:t> Predicted Material Resources vs All non-renewable Energy in Huber Regression</a:t>
            </a:r>
            <a:endParaRPr>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87" name="Google Shape;287;p44"/>
          <p:cNvPicPr preferRelativeResize="0"/>
          <p:nvPr/>
        </p:nvPicPr>
        <p:blipFill rotWithShape="1">
          <a:blip r:embed="rId3">
            <a:alphaModFix/>
          </a:blip>
          <a:srcRect b="0" l="0" r="0" t="0"/>
          <a:stretch/>
        </p:blipFill>
        <p:spPr>
          <a:xfrm>
            <a:off x="1" y="-12"/>
            <a:ext cx="2049512" cy="973706"/>
          </a:xfrm>
          <a:prstGeom prst="rect">
            <a:avLst/>
          </a:prstGeom>
          <a:noFill/>
          <a:ln>
            <a:noFill/>
          </a:ln>
        </p:spPr>
      </p:pic>
      <p:sp>
        <p:nvSpPr>
          <p:cNvPr id="288" name="Google Shape;288;p44"/>
          <p:cNvSpPr txBox="1"/>
          <p:nvPr/>
        </p:nvSpPr>
        <p:spPr>
          <a:xfrm>
            <a:off x="2251750" y="356300"/>
            <a:ext cx="5244600" cy="387300"/>
          </a:xfrm>
          <a:prstGeom prst="rect">
            <a:avLst/>
          </a:prstGeom>
          <a:noFill/>
          <a:ln>
            <a:noFill/>
          </a:ln>
        </p:spPr>
        <p:txBody>
          <a:bodyPr anchorCtr="0" anchor="t" bIns="91425" lIns="91425" spcFirstLastPara="1" rIns="91425" wrap="square" tIns="91425">
            <a:spAutoFit/>
          </a:bodyPr>
          <a:lstStyle/>
          <a:p>
            <a:pPr indent="0" lvl="0" marL="0" rtl="0" algn="l">
              <a:lnSpc>
                <a:spcPct val="94000"/>
              </a:lnSpc>
              <a:spcBef>
                <a:spcPts val="800"/>
              </a:spcBef>
              <a:spcAft>
                <a:spcPts val="0"/>
              </a:spcAft>
              <a:buNone/>
            </a:pPr>
            <a:r>
              <a:t/>
            </a:r>
            <a:endParaRPr/>
          </a:p>
        </p:txBody>
      </p:sp>
      <p:sp>
        <p:nvSpPr>
          <p:cNvPr id="289" name="Google Shape;289;p44"/>
          <p:cNvSpPr txBox="1"/>
          <p:nvPr/>
        </p:nvSpPr>
        <p:spPr>
          <a:xfrm>
            <a:off x="2251750" y="208850"/>
            <a:ext cx="5635200" cy="1098900"/>
          </a:xfrm>
          <a:prstGeom prst="rect">
            <a:avLst/>
          </a:prstGeom>
          <a:noFill/>
          <a:ln>
            <a:noFill/>
          </a:ln>
        </p:spPr>
        <p:txBody>
          <a:bodyPr anchorCtr="0" anchor="t" bIns="91425" lIns="91425" spcFirstLastPara="1" rIns="91425" wrap="square" tIns="91425">
            <a:spAutoFit/>
          </a:bodyPr>
          <a:lstStyle/>
          <a:p>
            <a:pPr indent="-228600" lvl="0" marL="457200" rtl="0" algn="ctr">
              <a:lnSpc>
                <a:spcPct val="115000"/>
              </a:lnSpc>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Energy &amp; Resource Consumption Inference</a:t>
            </a:r>
            <a:endParaRPr b="1"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28600" lvl="0" marL="457200" rtl="0" algn="just">
              <a:lnSpc>
                <a:spcPct val="115000"/>
              </a:lnSpc>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290" name="Google Shape;290;p44"/>
          <p:cNvSpPr txBox="1"/>
          <p:nvPr/>
        </p:nvSpPr>
        <p:spPr>
          <a:xfrm>
            <a:off x="0" y="1107950"/>
            <a:ext cx="9144000" cy="33708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 sz="1900">
                <a:solidFill>
                  <a:schemeClr val="dk1"/>
                </a:solidFill>
                <a:highlight>
                  <a:srgbClr val="FFFFFF"/>
                </a:highlight>
                <a:latin typeface="Times New Roman"/>
                <a:ea typeface="Times New Roman"/>
                <a:cs typeface="Times New Roman"/>
                <a:sym typeface="Times New Roman"/>
              </a:rPr>
              <a:t>                                                   </a:t>
            </a:r>
            <a:r>
              <a:rPr b="1" lang="en" sz="1900">
                <a:solidFill>
                  <a:schemeClr val="dk1"/>
                </a:solidFill>
                <a:highlight>
                  <a:srgbClr val="FFFFFF"/>
                </a:highlight>
                <a:latin typeface="Times New Roman"/>
                <a:ea typeface="Times New Roman"/>
                <a:cs typeface="Times New Roman"/>
                <a:sym typeface="Times New Roman"/>
              </a:rPr>
              <a:t>   Material Inference</a:t>
            </a:r>
            <a:endParaRPr b="1" sz="1900">
              <a:solidFill>
                <a:schemeClr val="dk1"/>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b="1" sz="1900">
              <a:solidFill>
                <a:schemeClr val="dk1"/>
              </a:solidFill>
              <a:highlight>
                <a:srgbClr val="FFFFFF"/>
              </a:highlight>
              <a:latin typeface="Times New Roman"/>
              <a:ea typeface="Times New Roman"/>
              <a:cs typeface="Times New Roman"/>
              <a:sym typeface="Times New Roman"/>
            </a:endParaRPr>
          </a:p>
          <a:p>
            <a:pPr indent="-349250" lvl="0" marL="457200" rtl="0" algn="just">
              <a:spcBef>
                <a:spcPts val="0"/>
              </a:spcBef>
              <a:spcAft>
                <a:spcPts val="0"/>
              </a:spcAft>
              <a:buClr>
                <a:schemeClr val="dk1"/>
              </a:buClr>
              <a:buSzPts val="1900"/>
              <a:buFont typeface="Times New Roman"/>
              <a:buChar char="●"/>
            </a:pPr>
            <a:r>
              <a:rPr lang="en" sz="1900">
                <a:solidFill>
                  <a:schemeClr val="dk1"/>
                </a:solidFill>
                <a:highlight>
                  <a:srgbClr val="FFFFFF"/>
                </a:highlight>
                <a:latin typeface="Times New Roman"/>
                <a:ea typeface="Times New Roman"/>
                <a:cs typeface="Times New Roman"/>
                <a:sym typeface="Times New Roman"/>
              </a:rPr>
              <a:t>The above figures depict the excessive level of over-consumption of the depleting natural resources. A large amount of natural gas is processed and consumed to prepare low-density polyethylene. </a:t>
            </a:r>
            <a:endParaRPr sz="1900">
              <a:solidFill>
                <a:schemeClr val="dk1"/>
              </a:solidFill>
              <a:highlight>
                <a:srgbClr val="FFFFFF"/>
              </a:highlight>
              <a:latin typeface="Times New Roman"/>
              <a:ea typeface="Times New Roman"/>
              <a:cs typeface="Times New Roman"/>
              <a:sym typeface="Times New Roman"/>
            </a:endParaRPr>
          </a:p>
          <a:p>
            <a:pPr indent="-349250" lvl="0" marL="457200" rtl="0" algn="just">
              <a:spcBef>
                <a:spcPts val="0"/>
              </a:spcBef>
              <a:spcAft>
                <a:spcPts val="0"/>
              </a:spcAft>
              <a:buClr>
                <a:schemeClr val="dk1"/>
              </a:buClr>
              <a:buSzPts val="1900"/>
              <a:buFont typeface="Times New Roman"/>
              <a:buChar char="●"/>
            </a:pPr>
            <a:r>
              <a:rPr lang="en" sz="1900">
                <a:solidFill>
                  <a:schemeClr val="dk1"/>
                </a:solidFill>
                <a:highlight>
                  <a:srgbClr val="FFFFFF"/>
                </a:highlight>
                <a:latin typeface="Times New Roman"/>
                <a:ea typeface="Times New Roman"/>
                <a:cs typeface="Times New Roman"/>
                <a:sym typeface="Times New Roman"/>
              </a:rPr>
              <a:t>Petroleum comes second in position with total energy consumption. Very little energy is consumed from the remaining resources (coal, nuclear, others).</a:t>
            </a:r>
            <a:endParaRPr sz="1900">
              <a:solidFill>
                <a:schemeClr val="dk1"/>
              </a:solidFill>
              <a:highlight>
                <a:srgbClr val="FFFFFF"/>
              </a:highlight>
              <a:latin typeface="Times New Roman"/>
              <a:ea typeface="Times New Roman"/>
              <a:cs typeface="Times New Roman"/>
              <a:sym typeface="Times New Roman"/>
            </a:endParaRPr>
          </a:p>
          <a:p>
            <a:pPr indent="-349250" lvl="0" marL="457200" rtl="0" algn="just">
              <a:spcBef>
                <a:spcPts val="0"/>
              </a:spcBef>
              <a:spcAft>
                <a:spcPts val="0"/>
              </a:spcAft>
              <a:buClr>
                <a:schemeClr val="dk1"/>
              </a:buClr>
              <a:buSzPts val="1900"/>
              <a:buFont typeface="Times New Roman"/>
              <a:buChar char="●"/>
            </a:pPr>
            <a:r>
              <a:rPr lang="en" sz="1900">
                <a:solidFill>
                  <a:schemeClr val="dk1"/>
                </a:solidFill>
                <a:highlight>
                  <a:srgbClr val="FFFFFF"/>
                </a:highlight>
                <a:latin typeface="Times New Roman"/>
                <a:ea typeface="Times New Roman"/>
                <a:cs typeface="Times New Roman"/>
                <a:sym typeface="Times New Roman"/>
              </a:rPr>
              <a:t>In both the graphs the energy consumption for all resources continues to steeply increase. This depicts the harmful habits of companies to over-consume non-renewable resources.</a:t>
            </a:r>
            <a:endParaRPr sz="1900">
              <a:solidFill>
                <a:schemeClr val="dk1"/>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7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96" name="Google Shape;296;p45"/>
          <p:cNvPicPr preferRelativeResize="0"/>
          <p:nvPr/>
        </p:nvPicPr>
        <p:blipFill>
          <a:blip r:embed="rId3">
            <a:alphaModFix/>
          </a:blip>
          <a:stretch>
            <a:fillRect/>
          </a:stretch>
        </p:blipFill>
        <p:spPr>
          <a:xfrm>
            <a:off x="152400" y="152400"/>
            <a:ext cx="3886200" cy="2400300"/>
          </a:xfrm>
          <a:prstGeom prst="rect">
            <a:avLst/>
          </a:prstGeom>
          <a:noFill/>
          <a:ln>
            <a:noFill/>
          </a:ln>
        </p:spPr>
      </p:pic>
      <p:pic>
        <p:nvPicPr>
          <p:cNvPr id="297" name="Google Shape;297;p45"/>
          <p:cNvPicPr preferRelativeResize="0"/>
          <p:nvPr/>
        </p:nvPicPr>
        <p:blipFill>
          <a:blip r:embed="rId4">
            <a:alphaModFix/>
          </a:blip>
          <a:stretch>
            <a:fillRect/>
          </a:stretch>
        </p:blipFill>
        <p:spPr>
          <a:xfrm>
            <a:off x="4480775" y="1828950"/>
            <a:ext cx="4219575" cy="2609850"/>
          </a:xfrm>
          <a:prstGeom prst="rect">
            <a:avLst/>
          </a:prstGeom>
          <a:noFill/>
          <a:ln>
            <a:noFill/>
          </a:ln>
        </p:spPr>
      </p:pic>
      <p:sp>
        <p:nvSpPr>
          <p:cNvPr id="298" name="Google Shape;298;p45"/>
          <p:cNvSpPr txBox="1"/>
          <p:nvPr/>
        </p:nvSpPr>
        <p:spPr>
          <a:xfrm>
            <a:off x="304800" y="2444850"/>
            <a:ext cx="4176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Actual Process Resource vs All non-renewable Energy in Huber Regression</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299" name="Google Shape;299;p45"/>
          <p:cNvSpPr txBox="1"/>
          <p:nvPr/>
        </p:nvSpPr>
        <p:spPr>
          <a:xfrm>
            <a:off x="4572000" y="4220250"/>
            <a:ext cx="4219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Predicted Process Resource vs All non-renewable Energy in Huber Regression</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05" name="Google Shape;305;p46"/>
          <p:cNvSpPr txBox="1"/>
          <p:nvPr/>
        </p:nvSpPr>
        <p:spPr>
          <a:xfrm>
            <a:off x="0" y="865800"/>
            <a:ext cx="9144000" cy="379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228600" rtl="0" algn="l">
              <a:lnSpc>
                <a:spcPct val="115000"/>
              </a:lnSpc>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                                                          </a:t>
            </a:r>
            <a:r>
              <a:rPr b="1" lang="en" sz="1800">
                <a:solidFill>
                  <a:schemeClr val="dk1"/>
                </a:solidFill>
                <a:latin typeface="Times New Roman"/>
                <a:ea typeface="Times New Roman"/>
                <a:cs typeface="Times New Roman"/>
                <a:sym typeface="Times New Roman"/>
              </a:rPr>
              <a:t>Process Inference</a:t>
            </a:r>
            <a:endParaRPr b="1" sz="1800">
              <a:solidFill>
                <a:schemeClr val="dk1"/>
              </a:solidFill>
              <a:latin typeface="Times New Roman"/>
              <a:ea typeface="Times New Roman"/>
              <a:cs typeface="Times New Roman"/>
              <a:sym typeface="Times New Roman"/>
            </a:endParaRPr>
          </a:p>
          <a:p>
            <a:pPr indent="-228600" lvl="0" marL="457200" rtl="0" algn="just">
              <a:lnSpc>
                <a:spcPct val="115000"/>
              </a:lnSpc>
              <a:spcBef>
                <a:spcPts val="0"/>
              </a:spcBef>
              <a:spcAft>
                <a:spcPts val="0"/>
              </a:spcAft>
              <a:buClr>
                <a:schemeClr val="dk1"/>
              </a:buClr>
              <a:buSzPts val="1100"/>
              <a:buFont typeface="Arial"/>
              <a:buNone/>
            </a:pPr>
            <a:r>
              <a:rPr lang="en" sz="1700">
                <a:solidFill>
                  <a:schemeClr val="dk1"/>
                </a:solidFill>
                <a:latin typeface="Times New Roman"/>
                <a:ea typeface="Times New Roman"/>
                <a:cs typeface="Times New Roman"/>
                <a:sym typeface="Times New Roman"/>
              </a:rPr>
              <a:t>The process graph shows</a:t>
            </a:r>
            <a:r>
              <a:rPr lang="en" sz="1700">
                <a:solidFill>
                  <a:schemeClr val="dk1"/>
                </a:solidFill>
                <a:latin typeface="Times New Roman"/>
                <a:ea typeface="Times New Roman"/>
                <a:cs typeface="Times New Roman"/>
                <a:sym typeface="Times New Roman"/>
              </a:rPr>
              <a:t> comparison between actual energy consumption in the process phase</a:t>
            </a:r>
            <a:r>
              <a:rPr lang="en" sz="1700">
                <a:solidFill>
                  <a:schemeClr val="dk1"/>
                </a:solidFill>
                <a:latin typeface="Times New Roman"/>
                <a:ea typeface="Times New Roman"/>
                <a:cs typeface="Times New Roman"/>
                <a:sym typeface="Times New Roman"/>
              </a:rPr>
              <a:t> </a:t>
            </a:r>
            <a:endParaRPr sz="17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N</a:t>
            </a:r>
            <a:r>
              <a:rPr lang="en" sz="1700">
                <a:solidFill>
                  <a:schemeClr val="dk1"/>
                </a:solidFill>
                <a:latin typeface="Times New Roman"/>
                <a:ea typeface="Times New Roman"/>
                <a:cs typeface="Times New Roman"/>
                <a:sym typeface="Times New Roman"/>
              </a:rPr>
              <a:t>atural gas consumes maximum energy to prepare low-density polyethylene. Similar to the material phase, petroleum comes second with total energy consumption. </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curve for other gasses has almost merged in the graph as they consume very minimal energy which is almost invisible to the eye.</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consumption curve for the process phase is similar to the material phase. </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This tells us how companies continue to over-consume resources</a:t>
            </a:r>
            <a:endParaRPr sz="17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p:txBody>
      </p:sp>
      <p:pic>
        <p:nvPicPr>
          <p:cNvPr id="306" name="Google Shape;306;p46"/>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7"/>
          <p:cNvPicPr preferRelativeResize="0"/>
          <p:nvPr/>
        </p:nvPicPr>
        <p:blipFill>
          <a:blip r:embed="rId3">
            <a:alphaModFix/>
          </a:blip>
          <a:stretch>
            <a:fillRect/>
          </a:stretch>
        </p:blipFill>
        <p:spPr>
          <a:xfrm>
            <a:off x="235200" y="1860000"/>
            <a:ext cx="3981450" cy="2333625"/>
          </a:xfrm>
          <a:prstGeom prst="rect">
            <a:avLst/>
          </a:prstGeom>
          <a:noFill/>
          <a:ln>
            <a:noFill/>
          </a:ln>
        </p:spPr>
      </p:pic>
      <p:pic>
        <p:nvPicPr>
          <p:cNvPr id="312" name="Google Shape;312;p47"/>
          <p:cNvPicPr preferRelativeResize="0"/>
          <p:nvPr/>
        </p:nvPicPr>
        <p:blipFill>
          <a:blip r:embed="rId4">
            <a:alphaModFix/>
          </a:blip>
          <a:stretch>
            <a:fillRect/>
          </a:stretch>
        </p:blipFill>
        <p:spPr>
          <a:xfrm>
            <a:off x="4669150" y="219075"/>
            <a:ext cx="4010025" cy="2352675"/>
          </a:xfrm>
          <a:prstGeom prst="rect">
            <a:avLst/>
          </a:prstGeom>
          <a:noFill/>
          <a:ln>
            <a:noFill/>
          </a:ln>
        </p:spPr>
      </p:pic>
      <p:sp>
        <p:nvSpPr>
          <p:cNvPr id="313" name="Google Shape;313;p47"/>
          <p:cNvSpPr txBox="1"/>
          <p:nvPr/>
        </p:nvSpPr>
        <p:spPr>
          <a:xfrm>
            <a:off x="511950" y="4193625"/>
            <a:ext cx="3704700" cy="877200"/>
          </a:xfrm>
          <a:prstGeom prst="rect">
            <a:avLst/>
          </a:prstGeom>
          <a:noFill/>
          <a:ln>
            <a:noFill/>
          </a:ln>
        </p:spPr>
        <p:txBody>
          <a:bodyPr anchorCtr="0" anchor="t" bIns="91425" lIns="91425" spcFirstLastPara="1" rIns="91425" wrap="square" tIns="91425">
            <a:spAutoFit/>
          </a:bodyPr>
          <a:lstStyle/>
          <a:p>
            <a:pPr indent="0" lvl="0" marL="228600" rtl="0" algn="ctr">
              <a:spcBef>
                <a:spcPts val="0"/>
              </a:spcBef>
              <a:spcAft>
                <a:spcPts val="0"/>
              </a:spcAft>
              <a:buNone/>
            </a:pPr>
            <a:r>
              <a:rPr lang="en" sz="1500">
                <a:solidFill>
                  <a:schemeClr val="dk1"/>
                </a:solidFill>
                <a:latin typeface="Times New Roman"/>
                <a:ea typeface="Times New Roman"/>
                <a:cs typeface="Times New Roman"/>
                <a:sym typeface="Times New Roman"/>
              </a:rPr>
              <a:t>Actual Transportation Resource vs All non-renewable Energy in Huber Regression</a:t>
            </a:r>
            <a:endParaRPr sz="1500">
              <a:solidFill>
                <a:schemeClr val="dk1"/>
              </a:solidFill>
              <a:latin typeface="Times New Roman"/>
              <a:ea typeface="Times New Roman"/>
              <a:cs typeface="Times New Roman"/>
              <a:sym typeface="Times New Roman"/>
            </a:endParaRPr>
          </a:p>
        </p:txBody>
      </p:sp>
      <p:sp>
        <p:nvSpPr>
          <p:cNvPr id="314" name="Google Shape;314;p47"/>
          <p:cNvSpPr txBox="1"/>
          <p:nvPr/>
        </p:nvSpPr>
        <p:spPr>
          <a:xfrm>
            <a:off x="5124650" y="2571750"/>
            <a:ext cx="3382200" cy="585000"/>
          </a:xfrm>
          <a:prstGeom prst="rect">
            <a:avLst/>
          </a:prstGeom>
          <a:noFill/>
          <a:ln>
            <a:noFill/>
          </a:ln>
        </p:spPr>
        <p:txBody>
          <a:bodyPr anchorCtr="0" anchor="t" bIns="91425" lIns="91425" spcFirstLastPara="1" rIns="91425" wrap="square" tIns="91425">
            <a:spAutoFit/>
          </a:bodyPr>
          <a:lstStyle/>
          <a:p>
            <a:pPr indent="0" lvl="0" marL="228600" rtl="0" algn="ctr">
              <a:spcBef>
                <a:spcPts val="0"/>
              </a:spcBef>
              <a:spcAft>
                <a:spcPts val="0"/>
              </a:spcAft>
              <a:buNone/>
            </a:pPr>
            <a:r>
              <a:rPr lang="en" sz="1300">
                <a:solidFill>
                  <a:schemeClr val="dk1"/>
                </a:solidFill>
                <a:latin typeface="Times New Roman"/>
                <a:ea typeface="Times New Roman"/>
                <a:cs typeface="Times New Roman"/>
                <a:sym typeface="Times New Roman"/>
              </a:rPr>
              <a:t>Predicted Transportation Resource vs All non-renewable Energy in Huber Regression</a:t>
            </a:r>
            <a:endParaRPr sz="1300">
              <a:solidFill>
                <a:schemeClr val="dk1"/>
              </a:solidFill>
              <a:latin typeface="Times New Roman"/>
              <a:ea typeface="Times New Roman"/>
              <a:cs typeface="Times New Roman"/>
              <a:sym typeface="Times New Roman"/>
            </a:endParaRPr>
          </a:p>
        </p:txBody>
      </p:sp>
      <p:pic>
        <p:nvPicPr>
          <p:cNvPr id="315" name="Google Shape;315;p47"/>
          <p:cNvPicPr preferRelativeResize="0"/>
          <p:nvPr/>
        </p:nvPicPr>
        <p:blipFill rotWithShape="1">
          <a:blip r:embed="rId5">
            <a:alphaModFix/>
          </a:blip>
          <a:srcRect b="0" l="0" r="0" t="0"/>
          <a:stretch/>
        </p:blipFill>
        <p:spPr>
          <a:xfrm>
            <a:off x="1" y="-12"/>
            <a:ext cx="2049512" cy="9737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idx="1" type="body"/>
          </p:nvPr>
        </p:nvSpPr>
        <p:spPr>
          <a:xfrm>
            <a:off x="0" y="1152475"/>
            <a:ext cx="8995500" cy="364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000">
                <a:solidFill>
                  <a:schemeClr val="dk1"/>
                </a:solidFill>
                <a:latin typeface="Times New Roman"/>
                <a:ea typeface="Times New Roman"/>
                <a:cs typeface="Times New Roman"/>
                <a:sym typeface="Times New Roman"/>
              </a:rPr>
              <a:t>                                                              </a:t>
            </a:r>
            <a:r>
              <a:rPr b="1" lang="en" sz="2000">
                <a:solidFill>
                  <a:schemeClr val="dk1"/>
                </a:solidFill>
                <a:latin typeface="Times New Roman"/>
                <a:ea typeface="Times New Roman"/>
                <a:cs typeface="Times New Roman"/>
                <a:sym typeface="Times New Roman"/>
              </a:rPr>
              <a:t>Transport Inference</a:t>
            </a:r>
            <a:endParaRPr b="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000">
              <a:solidFill>
                <a:schemeClr val="dk1"/>
              </a:solidFill>
              <a:latin typeface="Times New Roman"/>
              <a:ea typeface="Times New Roman"/>
              <a:cs typeface="Times New Roman"/>
              <a:sym typeface="Times New Roman"/>
            </a:endParaRPr>
          </a:p>
          <a:p>
            <a:pPr indent="-349250" lvl="0" marL="457200" rtl="0" algn="l">
              <a:lnSpc>
                <a:spcPct val="105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Once again natural gas and petroleum bag the first two position for the energy consumption in the transportation phase. </a:t>
            </a:r>
            <a:endParaRPr sz="1900">
              <a:solidFill>
                <a:schemeClr val="dk1"/>
              </a:solidFill>
              <a:latin typeface="Times New Roman"/>
              <a:ea typeface="Times New Roman"/>
              <a:cs typeface="Times New Roman"/>
              <a:sym typeface="Times New Roman"/>
            </a:endParaRPr>
          </a:p>
          <a:p>
            <a:pPr indent="-349250" lvl="0" marL="457200" rtl="0" algn="l">
              <a:lnSpc>
                <a:spcPct val="105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However, there is a huge difference in the curve for the energy consumption of petroleum and natural gas. </a:t>
            </a:r>
            <a:endParaRPr sz="1900">
              <a:solidFill>
                <a:schemeClr val="dk1"/>
              </a:solidFill>
              <a:latin typeface="Times New Roman"/>
              <a:ea typeface="Times New Roman"/>
              <a:cs typeface="Times New Roman"/>
              <a:sym typeface="Times New Roman"/>
            </a:endParaRPr>
          </a:p>
          <a:p>
            <a:pPr indent="-349250" lvl="0" marL="457200" rtl="0" algn="l">
              <a:lnSpc>
                <a:spcPct val="105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This indicates that in comparison to petroleum, natural gas is consumed in much more amount. This was not the case for the process and manufacturing phase.</a:t>
            </a:r>
            <a:endParaRPr sz="1900">
              <a:latin typeface="Times New Roman"/>
              <a:ea typeface="Times New Roman"/>
              <a:cs typeface="Times New Roman"/>
              <a:sym typeface="Times New Roman"/>
            </a:endParaRPr>
          </a:p>
        </p:txBody>
      </p:sp>
      <p:pic>
        <p:nvPicPr>
          <p:cNvPr id="321" name="Google Shape;321;p48"/>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1200">
                <a:solidFill>
                  <a:schemeClr val="dk1"/>
                </a:solidFill>
                <a:latin typeface="Times New Roman"/>
                <a:ea typeface="Times New Roman"/>
                <a:cs typeface="Times New Roman"/>
                <a:sym typeface="Times New Roman"/>
              </a:rPr>
              <a:t>Head of top 9 values from combined Process, Transportation and Material Phase</a:t>
            </a:r>
            <a:endParaRPr b="1" sz="1200">
              <a:solidFill>
                <a:schemeClr val="dk1"/>
              </a:solidFill>
              <a:latin typeface="Times New Roman"/>
              <a:ea typeface="Times New Roman"/>
              <a:cs typeface="Times New Roman"/>
              <a:sym typeface="Times New Roman"/>
            </a:endParaRPr>
          </a:p>
          <a:p>
            <a:pPr indent="0" lvl="0" marL="0" rtl="0" algn="ctr">
              <a:lnSpc>
                <a:spcPct val="107916"/>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800"/>
              </a:spcBef>
              <a:spcAft>
                <a:spcPts val="1200"/>
              </a:spcAft>
              <a:buNone/>
            </a:pPr>
            <a:r>
              <a:t/>
            </a:r>
            <a:endParaRPr sz="2400"/>
          </a:p>
        </p:txBody>
      </p:sp>
      <p:pic>
        <p:nvPicPr>
          <p:cNvPr id="327" name="Google Shape;327;p49"/>
          <p:cNvPicPr preferRelativeResize="0"/>
          <p:nvPr/>
        </p:nvPicPr>
        <p:blipFill rotWithShape="1">
          <a:blip r:embed="rId3">
            <a:alphaModFix/>
          </a:blip>
          <a:srcRect b="6219" l="0" r="0" t="-6220"/>
          <a:stretch/>
        </p:blipFill>
        <p:spPr>
          <a:xfrm>
            <a:off x="0" y="1188650"/>
            <a:ext cx="9089225" cy="3954850"/>
          </a:xfrm>
          <a:prstGeom prst="rect">
            <a:avLst/>
          </a:prstGeom>
          <a:noFill/>
          <a:ln>
            <a:noFill/>
          </a:ln>
        </p:spPr>
      </p:pic>
      <p:pic>
        <p:nvPicPr>
          <p:cNvPr id="328" name="Google Shape;328;p49"/>
          <p:cNvPicPr preferRelativeResize="0"/>
          <p:nvPr/>
        </p:nvPicPr>
        <p:blipFill rotWithShape="1">
          <a:blip r:embed="rId4">
            <a:alphaModFix/>
          </a:blip>
          <a:srcRect b="0" l="0" r="0" t="0"/>
          <a:stretch/>
        </p:blipFill>
        <p:spPr>
          <a:xfrm>
            <a:off x="0" y="-2"/>
            <a:ext cx="1790400" cy="850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idx="1" type="body"/>
          </p:nvPr>
        </p:nvSpPr>
        <p:spPr>
          <a:xfrm>
            <a:off x="0" y="520950"/>
            <a:ext cx="9144000" cy="46224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b="1" lang="en" sz="1500">
                <a:solidFill>
                  <a:schemeClr val="dk1"/>
                </a:solidFill>
                <a:latin typeface="Times New Roman"/>
                <a:ea typeface="Times New Roman"/>
                <a:cs typeface="Times New Roman"/>
                <a:sym typeface="Times New Roman"/>
              </a:rPr>
              <a:t>                                                                          </a:t>
            </a:r>
            <a:r>
              <a:rPr b="1" lang="en" sz="1500">
                <a:solidFill>
                  <a:schemeClr val="dk1"/>
                </a:solidFill>
                <a:latin typeface="Times New Roman"/>
                <a:ea typeface="Times New Roman"/>
                <a:cs typeface="Times New Roman"/>
                <a:sym typeface="Times New Roman"/>
              </a:rPr>
              <a:t>Combined Resource Inference</a:t>
            </a:r>
            <a:endParaRPr b="1" sz="1500">
              <a:solidFill>
                <a:schemeClr val="dk1"/>
              </a:solidFill>
              <a:latin typeface="Times New Roman"/>
              <a:ea typeface="Times New Roman"/>
              <a:cs typeface="Times New Roman"/>
              <a:sym typeface="Times New Roman"/>
            </a:endParaRPr>
          </a:p>
          <a:p>
            <a:pPr indent="-323850" lvl="0" marL="457200" rtl="0" algn="l">
              <a:lnSpc>
                <a:spcPct val="150000"/>
              </a:lnSpc>
              <a:spcBef>
                <a:spcPts val="3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Energy consumption from non-renewable resources is maximum during the manufacturing of the plastic (process phase). Transportation of raw materials (transportation phase) comes second and the extraction of raw materials to manufacture plastics comes in the third position</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companies in the UK show an increase in the future trend of the production of more plastic. This is evident as the predicted process values are more than the real process values. </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only way to reduce production is by increasing the tax rate per production. This will create a demand reduction thus reducing excessive use of petroleum and natural gas.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An opposite trend is noticed in the real transportation value and predicted value of transportation. This is opposite to the process phase. This shows that the rate of energy consumption in the transportation phase will decrease in future.</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energy consumption in the material phase for both predicted and real value is nearly negligible when compared to values from the production and transportation phase.</a:t>
            </a:r>
            <a:endParaRPr sz="15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t/>
            </a:r>
            <a:endParaRPr b="1" sz="1500">
              <a:solidFill>
                <a:schemeClr val="dk1"/>
              </a:solidFill>
              <a:latin typeface="Times New Roman"/>
              <a:ea typeface="Times New Roman"/>
              <a:cs typeface="Times New Roman"/>
              <a:sym typeface="Times New Roman"/>
            </a:endParaRPr>
          </a:p>
        </p:txBody>
      </p:sp>
      <p:pic>
        <p:nvPicPr>
          <p:cNvPr id="334" name="Google Shape;334;p50"/>
          <p:cNvPicPr preferRelativeResize="0"/>
          <p:nvPr/>
        </p:nvPicPr>
        <p:blipFill rotWithShape="1">
          <a:blip r:embed="rId3">
            <a:alphaModFix/>
          </a:blip>
          <a:srcRect b="0" l="0" r="0" t="0"/>
          <a:stretch/>
        </p:blipFill>
        <p:spPr>
          <a:xfrm>
            <a:off x="1" y="-12"/>
            <a:ext cx="2049512" cy="97370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1"/>
          <p:cNvPicPr preferRelativeResize="0"/>
          <p:nvPr/>
        </p:nvPicPr>
        <p:blipFill rotWithShape="1">
          <a:blip r:embed="rId3">
            <a:alphaModFix/>
          </a:blip>
          <a:srcRect b="9239" l="0" r="7381" t="0"/>
          <a:stretch/>
        </p:blipFill>
        <p:spPr>
          <a:xfrm>
            <a:off x="1601275" y="850600"/>
            <a:ext cx="6638600" cy="3516725"/>
          </a:xfrm>
          <a:prstGeom prst="rect">
            <a:avLst/>
          </a:prstGeom>
          <a:noFill/>
          <a:ln>
            <a:noFill/>
          </a:ln>
        </p:spPr>
      </p:pic>
      <p:sp>
        <p:nvSpPr>
          <p:cNvPr id="340" name="Google Shape;340;p51"/>
          <p:cNvSpPr txBox="1"/>
          <p:nvPr/>
        </p:nvSpPr>
        <p:spPr>
          <a:xfrm>
            <a:off x="1042425" y="4550775"/>
            <a:ext cx="7930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highlight>
                  <a:srgbClr val="FFFFFF"/>
                </a:highlight>
                <a:latin typeface="Times New Roman"/>
                <a:ea typeface="Times New Roman"/>
                <a:cs typeface="Times New Roman"/>
                <a:sym typeface="Times New Roman"/>
              </a:rPr>
              <a:t> </a:t>
            </a:r>
            <a:r>
              <a:rPr lang="en" sz="1600">
                <a:solidFill>
                  <a:schemeClr val="dk1"/>
                </a:solidFill>
                <a:highlight>
                  <a:srgbClr val="FFFFFF"/>
                </a:highlight>
                <a:latin typeface="Times New Roman"/>
                <a:ea typeface="Times New Roman"/>
                <a:cs typeface="Times New Roman"/>
                <a:sym typeface="Times New Roman"/>
              </a:rPr>
              <a:t>Predicted</a:t>
            </a:r>
            <a:r>
              <a:rPr b="1" lang="en" sz="1600">
                <a:solidFill>
                  <a:schemeClr val="dk1"/>
                </a:solidFill>
                <a:highlight>
                  <a:srgbClr val="FFFFFF"/>
                </a:highlight>
                <a:latin typeface="Times New Roman"/>
                <a:ea typeface="Times New Roman"/>
                <a:cs typeface="Times New Roman"/>
                <a:sym typeface="Times New Roman"/>
              </a:rPr>
              <a:t> </a:t>
            </a:r>
            <a:r>
              <a:rPr lang="en" sz="1600">
                <a:solidFill>
                  <a:schemeClr val="dk1"/>
                </a:solidFill>
                <a:highlight>
                  <a:srgbClr val="FFFFFF"/>
                </a:highlight>
                <a:latin typeface="Times New Roman"/>
                <a:ea typeface="Times New Roman"/>
                <a:cs typeface="Times New Roman"/>
                <a:sym typeface="Times New Roman"/>
              </a:rPr>
              <a:t>Amount of Greenhouse Gases Emitted during all phases (in 1000 Kg)</a:t>
            </a:r>
            <a:endParaRPr sz="1600">
              <a:solidFill>
                <a:schemeClr val="dk1"/>
              </a:solidFill>
              <a:highlight>
                <a:srgbClr val="FFFFFF"/>
              </a:highlight>
              <a:latin typeface="Times New Roman"/>
              <a:ea typeface="Times New Roman"/>
              <a:cs typeface="Times New Roman"/>
              <a:sym typeface="Times New Roman"/>
            </a:endParaRPr>
          </a:p>
        </p:txBody>
      </p:sp>
      <p:pic>
        <p:nvPicPr>
          <p:cNvPr id="341" name="Google Shape;341;p51"/>
          <p:cNvPicPr preferRelativeResize="0"/>
          <p:nvPr/>
        </p:nvPicPr>
        <p:blipFill rotWithShape="1">
          <a:blip r:embed="rId4">
            <a:alphaModFix/>
          </a:blip>
          <a:srcRect b="0" l="0" r="0" t="0"/>
          <a:stretch/>
        </p:blipFill>
        <p:spPr>
          <a:xfrm>
            <a:off x="0" y="-2"/>
            <a:ext cx="1790400" cy="850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2406650" y="277900"/>
            <a:ext cx="39183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000">
                <a:highlight>
                  <a:srgbClr val="FFFFFF"/>
                </a:highlight>
                <a:latin typeface="Times New Roman"/>
                <a:ea typeface="Times New Roman"/>
                <a:cs typeface="Times New Roman"/>
                <a:sym typeface="Times New Roman"/>
              </a:rPr>
              <a:t>Greenhouse Emission Inference</a:t>
            </a:r>
            <a:endParaRPr sz="3800"/>
          </a:p>
        </p:txBody>
      </p:sp>
      <p:sp>
        <p:nvSpPr>
          <p:cNvPr id="347" name="Google Shape;347;p52"/>
          <p:cNvSpPr txBox="1"/>
          <p:nvPr>
            <p:ph idx="1" type="body"/>
          </p:nvPr>
        </p:nvSpPr>
        <p:spPr>
          <a:xfrm>
            <a:off x="0" y="850600"/>
            <a:ext cx="9144000" cy="42930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dk1"/>
              </a:buClr>
              <a:buSzPts val="1600"/>
              <a:buFont typeface="Times New Roman"/>
              <a:buChar char="●"/>
            </a:pPr>
            <a:r>
              <a:rPr b="1" lang="en" sz="1600">
                <a:solidFill>
                  <a:schemeClr val="dk1"/>
                </a:solidFill>
                <a:highlight>
                  <a:srgbClr val="FFFFFF"/>
                </a:highlight>
                <a:latin typeface="Times New Roman"/>
                <a:ea typeface="Times New Roman"/>
                <a:cs typeface="Times New Roman"/>
                <a:sym typeface="Times New Roman"/>
              </a:rPr>
              <a:t>Carbon Dioxide (78.67%)</a:t>
            </a:r>
            <a:r>
              <a:rPr lang="en" sz="1600">
                <a:solidFill>
                  <a:schemeClr val="dk1"/>
                </a:solidFill>
                <a:highlight>
                  <a:srgbClr val="FFFFFF"/>
                </a:highlight>
                <a:latin typeface="Times New Roman"/>
                <a:ea typeface="Times New Roman"/>
                <a:cs typeface="Times New Roman"/>
                <a:sym typeface="Times New Roman"/>
              </a:rPr>
              <a:t> and </a:t>
            </a:r>
            <a:r>
              <a:rPr b="1" lang="en" sz="1600">
                <a:solidFill>
                  <a:schemeClr val="dk1"/>
                </a:solidFill>
                <a:highlight>
                  <a:srgbClr val="FFFFFF"/>
                </a:highlight>
                <a:latin typeface="Times New Roman"/>
                <a:ea typeface="Times New Roman"/>
                <a:cs typeface="Times New Roman"/>
                <a:sym typeface="Times New Roman"/>
              </a:rPr>
              <a:t>Methane (20.88%)</a:t>
            </a:r>
            <a:r>
              <a:rPr lang="en" sz="1600">
                <a:solidFill>
                  <a:schemeClr val="dk1"/>
                </a:solidFill>
                <a:highlight>
                  <a:srgbClr val="FFFFFF"/>
                </a:highlight>
                <a:latin typeface="Times New Roman"/>
                <a:ea typeface="Times New Roman"/>
                <a:cs typeface="Times New Roman"/>
                <a:sym typeface="Times New Roman"/>
              </a:rPr>
              <a:t> are produced the most followed by other pollutants. This is because petroleum and natural gas resources are highly over consumed to manufacture single-use plastics. In the transportation phase, a lot of coal along with petroleum and natural gas is also used as fuel. </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They are the major sources of trapped methane gas. When these resources are over consumed, deadly methane and Carbon dioxide are released into the air. </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In the transportation phase, a lot of coal along with petroleum and natural gas is also used as fuel. This releases harmful pollutants. </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Both the pollutants capture heat and don’t allow them to escape from the earth’s surface. Thus making the air extremely hot and increasing the danger of climatic tipping point. This will have a devastating effect on the climate of the planet.</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Methane is a deadlier greenhouse pollutant as it remains in the atmosphere for a longer time than Carbon Dioxide. The steep rise in the curve in all three phases can cause many health issues like vision problems, memory loss, nausea, vomiting, facial flushing and headache.</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The remaining pollutants together constitute only a micro amount of 0.44 % of the total pollution. So on controlling the rate for methane and Carbon Dioxide, then the planet's temperature will be controlled.</a:t>
            </a:r>
            <a:endParaRPr sz="1600">
              <a:solidFill>
                <a:schemeClr val="dk1"/>
              </a:solidFill>
              <a:highlight>
                <a:srgbClr val="FFFFFF"/>
              </a:highlight>
              <a:latin typeface="Times New Roman"/>
              <a:ea typeface="Times New Roman"/>
              <a:cs typeface="Times New Roman"/>
              <a:sym typeface="Times New Roman"/>
            </a:endParaRPr>
          </a:p>
          <a:p>
            <a:pPr indent="228600" lvl="0" marL="0" rtl="0" algn="just">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latin typeface="Times New Roman"/>
              <a:ea typeface="Times New Roman"/>
              <a:cs typeface="Times New Roman"/>
              <a:sym typeface="Times New Roman"/>
            </a:endParaRPr>
          </a:p>
        </p:txBody>
      </p:sp>
      <p:pic>
        <p:nvPicPr>
          <p:cNvPr id="348" name="Google Shape;348;p52"/>
          <p:cNvPicPr preferRelativeResize="0"/>
          <p:nvPr/>
        </p:nvPicPr>
        <p:blipFill rotWithShape="1">
          <a:blip r:embed="rId3">
            <a:alphaModFix/>
          </a:blip>
          <a:srcRect b="0" l="0" r="0" t="0"/>
          <a:stretch/>
        </p:blipFill>
        <p:spPr>
          <a:xfrm>
            <a:off x="0" y="-2"/>
            <a:ext cx="1790400" cy="85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sp>
        <p:nvSpPr>
          <p:cNvPr id="84" name="Google Shape;84;p17"/>
          <p:cNvSpPr txBox="1"/>
          <p:nvPr/>
        </p:nvSpPr>
        <p:spPr>
          <a:xfrm>
            <a:off x="2454534" y="298873"/>
            <a:ext cx="4573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Times New Roman"/>
                <a:ea typeface="Times New Roman"/>
                <a:cs typeface="Times New Roman"/>
                <a:sym typeface="Times New Roman"/>
              </a:rPr>
              <a:t>I</a:t>
            </a:r>
            <a:r>
              <a:rPr b="1" lang="en" sz="3000">
                <a:latin typeface="Times New Roman"/>
                <a:ea typeface="Times New Roman"/>
                <a:cs typeface="Times New Roman"/>
                <a:sym typeface="Times New Roman"/>
              </a:rPr>
              <a:t>ntroduction</a:t>
            </a:r>
            <a:endParaRPr b="1" i="0" sz="3000" u="none" cap="none" strike="noStrike">
              <a:solidFill>
                <a:schemeClr val="dk1"/>
              </a:solidFill>
              <a:latin typeface="Times New Roman"/>
              <a:ea typeface="Times New Roman"/>
              <a:cs typeface="Times New Roman"/>
              <a:sym typeface="Times New Roman"/>
            </a:endParaRPr>
          </a:p>
        </p:txBody>
      </p:sp>
      <p:pic>
        <p:nvPicPr>
          <p:cNvPr id="85" name="Google Shape;85;p17"/>
          <p:cNvPicPr preferRelativeResize="0"/>
          <p:nvPr/>
        </p:nvPicPr>
        <p:blipFill rotWithShape="1">
          <a:blip r:embed="rId3">
            <a:alphaModFix/>
          </a:blip>
          <a:srcRect b="0" l="0" r="0" t="0"/>
          <a:stretch/>
        </p:blipFill>
        <p:spPr>
          <a:xfrm>
            <a:off x="546726" y="68888"/>
            <a:ext cx="2049512" cy="973706"/>
          </a:xfrm>
          <a:prstGeom prst="rect">
            <a:avLst/>
          </a:prstGeom>
          <a:noFill/>
          <a:ln>
            <a:noFill/>
          </a:ln>
        </p:spPr>
      </p:pic>
      <p:sp>
        <p:nvSpPr>
          <p:cNvPr id="86" name="Google Shape;86;p17"/>
          <p:cNvSpPr txBox="1"/>
          <p:nvPr>
            <p:ph idx="1" type="body"/>
          </p:nvPr>
        </p:nvSpPr>
        <p:spPr>
          <a:xfrm>
            <a:off x="-100" y="1042600"/>
            <a:ext cx="9144000" cy="3880800"/>
          </a:xfrm>
          <a:prstGeom prst="rect">
            <a:avLst/>
          </a:prstGeom>
          <a:noFill/>
          <a:ln>
            <a:noFill/>
          </a:ln>
        </p:spPr>
        <p:txBody>
          <a:bodyPr anchorCtr="0" anchor="t" bIns="34275" lIns="68575" spcFirstLastPara="1" rIns="68575" wrap="square" tIns="34275">
            <a:noAutofit/>
          </a:bodyPr>
          <a:lstStyle/>
          <a:p>
            <a:pPr indent="-266700" lvl="0" marL="342900" rtl="0" algn="just">
              <a:lnSpc>
                <a:spcPct val="115000"/>
              </a:lnSpc>
              <a:spcBef>
                <a:spcPts val="0"/>
              </a:spcBef>
              <a:spcAft>
                <a:spcPts val="0"/>
              </a:spcAft>
              <a:buClr>
                <a:srgbClr val="0E101A"/>
              </a:buClr>
              <a:buSzPts val="1600"/>
              <a:buFont typeface="Times New Roman"/>
              <a:buChar char="●"/>
            </a:pPr>
            <a:r>
              <a:rPr lang="en" sz="1600">
                <a:solidFill>
                  <a:srgbClr val="0E101A"/>
                </a:solidFill>
                <a:highlight>
                  <a:srgbClr val="FFFFFF"/>
                </a:highlight>
                <a:latin typeface="Times New Roman"/>
                <a:ea typeface="Times New Roman"/>
                <a:cs typeface="Times New Roman"/>
                <a:sym typeface="Times New Roman"/>
              </a:rPr>
              <a:t>The escalation in the commutation of people and transportation of raw materials has led to a towering consumption of fuel that has led to an increase in the pollution levels in the environment. </a:t>
            </a:r>
            <a:endParaRPr sz="1600">
              <a:solidFill>
                <a:srgbClr val="0E101A"/>
              </a:solidFill>
              <a:highlight>
                <a:srgbClr val="FFFFFF"/>
              </a:highlight>
              <a:latin typeface="Times New Roman"/>
              <a:ea typeface="Times New Roman"/>
              <a:cs typeface="Times New Roman"/>
              <a:sym typeface="Times New Roman"/>
            </a:endParaRPr>
          </a:p>
          <a:p>
            <a:pPr indent="0" lvl="0" marL="342900" rtl="0" algn="just">
              <a:lnSpc>
                <a:spcPct val="115000"/>
              </a:lnSpc>
              <a:spcBef>
                <a:spcPts val="0"/>
              </a:spcBef>
              <a:spcAft>
                <a:spcPts val="0"/>
              </a:spcAft>
              <a:buNone/>
            </a:pPr>
            <a:r>
              <a:t/>
            </a:r>
            <a:endParaRPr sz="1600">
              <a:solidFill>
                <a:srgbClr val="0E101A"/>
              </a:solidFill>
              <a:highlight>
                <a:srgbClr val="FFFFFF"/>
              </a:highlight>
              <a:latin typeface="Times New Roman"/>
              <a:ea typeface="Times New Roman"/>
              <a:cs typeface="Times New Roman"/>
              <a:sym typeface="Times New Roman"/>
            </a:endParaRPr>
          </a:p>
          <a:p>
            <a:pPr indent="-266700" lvl="0" marL="342900" rtl="0" algn="just">
              <a:lnSpc>
                <a:spcPct val="115000"/>
              </a:lnSpc>
              <a:spcBef>
                <a:spcPts val="0"/>
              </a:spcBef>
              <a:spcAft>
                <a:spcPts val="0"/>
              </a:spcAft>
              <a:buClr>
                <a:srgbClr val="0E101A"/>
              </a:buClr>
              <a:buSzPts val="1600"/>
              <a:buFont typeface="Times New Roman"/>
              <a:buChar char="●"/>
            </a:pPr>
            <a:r>
              <a:rPr lang="en" sz="1600">
                <a:solidFill>
                  <a:srgbClr val="0E101A"/>
                </a:solidFill>
                <a:highlight>
                  <a:srgbClr val="FFFFFF"/>
                </a:highlight>
                <a:latin typeface="Times New Roman"/>
                <a:ea typeface="Times New Roman"/>
                <a:cs typeface="Times New Roman"/>
                <a:sym typeface="Times New Roman"/>
              </a:rPr>
              <a:t>The rise in industrialization due to globalization has led to air, water, land, radioactive, noise, light, and thermal pollution.</a:t>
            </a:r>
            <a:endParaRPr sz="1600">
              <a:solidFill>
                <a:srgbClr val="0E101A"/>
              </a:solidFill>
              <a:highlight>
                <a:srgbClr val="FFFFFF"/>
              </a:highlight>
              <a:latin typeface="Times New Roman"/>
              <a:ea typeface="Times New Roman"/>
              <a:cs typeface="Times New Roman"/>
              <a:sym typeface="Times New Roman"/>
            </a:endParaRPr>
          </a:p>
          <a:p>
            <a:pPr indent="0" lvl="0" marL="342900" rtl="0" algn="just">
              <a:lnSpc>
                <a:spcPct val="115000"/>
              </a:lnSpc>
              <a:spcBef>
                <a:spcPts val="0"/>
              </a:spcBef>
              <a:spcAft>
                <a:spcPts val="0"/>
              </a:spcAft>
              <a:buNone/>
            </a:pPr>
            <a:r>
              <a:t/>
            </a:r>
            <a:endParaRPr sz="1600">
              <a:solidFill>
                <a:srgbClr val="0E101A"/>
              </a:solidFill>
              <a:highlight>
                <a:srgbClr val="FFFFFF"/>
              </a:highlight>
              <a:latin typeface="Times New Roman"/>
              <a:ea typeface="Times New Roman"/>
              <a:cs typeface="Times New Roman"/>
              <a:sym typeface="Times New Roman"/>
            </a:endParaRPr>
          </a:p>
          <a:p>
            <a:pPr indent="-266700" lvl="0" marL="342900" rtl="0" algn="just">
              <a:lnSpc>
                <a:spcPct val="115000"/>
              </a:lnSpc>
              <a:spcBef>
                <a:spcPts val="0"/>
              </a:spcBef>
              <a:spcAft>
                <a:spcPts val="0"/>
              </a:spcAft>
              <a:buClr>
                <a:srgbClr val="0E101A"/>
              </a:buClr>
              <a:buSzPts val="1600"/>
              <a:buFont typeface="Times New Roman"/>
              <a:buChar char="●"/>
            </a:pPr>
            <a:r>
              <a:rPr lang="en" sz="1600">
                <a:solidFill>
                  <a:srgbClr val="0E101A"/>
                </a:solidFill>
                <a:highlight>
                  <a:srgbClr val="FFFFFF"/>
                </a:highlight>
                <a:latin typeface="Times New Roman"/>
                <a:ea typeface="Times New Roman"/>
                <a:cs typeface="Times New Roman"/>
                <a:sym typeface="Times New Roman"/>
              </a:rPr>
              <a:t>This has resulted in an unregulated rise in prices of products and services thereby plummeting a dent in the consumption and expenditure, allowing dominance of capitalism like it never has before. </a:t>
            </a:r>
            <a:endParaRPr sz="1600">
              <a:solidFill>
                <a:srgbClr val="0E101A"/>
              </a:solidFill>
              <a:highlight>
                <a:srgbClr val="FFFFFF"/>
              </a:highlight>
              <a:latin typeface="Times New Roman"/>
              <a:ea typeface="Times New Roman"/>
              <a:cs typeface="Times New Roman"/>
              <a:sym typeface="Times New Roman"/>
            </a:endParaRPr>
          </a:p>
          <a:p>
            <a:pPr indent="0" lvl="0" marL="342900" rtl="0" algn="just">
              <a:lnSpc>
                <a:spcPct val="115000"/>
              </a:lnSpc>
              <a:spcBef>
                <a:spcPts val="0"/>
              </a:spcBef>
              <a:spcAft>
                <a:spcPts val="0"/>
              </a:spcAft>
              <a:buNone/>
            </a:pPr>
            <a:r>
              <a:t/>
            </a:r>
            <a:endParaRPr sz="1600">
              <a:solidFill>
                <a:srgbClr val="0E101A"/>
              </a:solidFill>
              <a:highlight>
                <a:srgbClr val="FFFFFF"/>
              </a:highlight>
              <a:latin typeface="Times New Roman"/>
              <a:ea typeface="Times New Roman"/>
              <a:cs typeface="Times New Roman"/>
              <a:sym typeface="Times New Roman"/>
            </a:endParaRPr>
          </a:p>
          <a:p>
            <a:pPr indent="-266700" lvl="0" marL="342900" rtl="0" algn="just">
              <a:lnSpc>
                <a:spcPct val="115000"/>
              </a:lnSpc>
              <a:spcBef>
                <a:spcPts val="0"/>
              </a:spcBef>
              <a:spcAft>
                <a:spcPts val="0"/>
              </a:spcAft>
              <a:buClr>
                <a:srgbClr val="0E101A"/>
              </a:buClr>
              <a:buSzPts val="1600"/>
              <a:buFont typeface="Times New Roman"/>
              <a:buChar char="●"/>
            </a:pPr>
            <a:r>
              <a:rPr lang="en" sz="1600">
                <a:solidFill>
                  <a:srgbClr val="0E101A"/>
                </a:solidFill>
                <a:highlight>
                  <a:srgbClr val="FFFFFF"/>
                </a:highlight>
                <a:latin typeface="Times New Roman"/>
                <a:ea typeface="Times New Roman"/>
                <a:cs typeface="Times New Roman"/>
                <a:sym typeface="Times New Roman"/>
              </a:rPr>
              <a:t>Priority - to </a:t>
            </a:r>
            <a:r>
              <a:rPr lang="en" sz="1600">
                <a:solidFill>
                  <a:srgbClr val="0E101A"/>
                </a:solidFill>
                <a:highlight>
                  <a:schemeClr val="lt1"/>
                </a:highlight>
                <a:latin typeface="Times New Roman"/>
                <a:ea typeface="Times New Roman"/>
                <a:cs typeface="Times New Roman"/>
                <a:sym typeface="Times New Roman"/>
              </a:rPr>
              <a:t>identify opportunities to reduce material and energy costs from a product system.</a:t>
            </a:r>
            <a:endParaRPr sz="1600">
              <a:solidFill>
                <a:srgbClr val="0E101A"/>
              </a:solidFill>
              <a:highlight>
                <a:schemeClr val="lt1"/>
              </a:highlight>
              <a:latin typeface="Times New Roman"/>
              <a:ea typeface="Times New Roman"/>
              <a:cs typeface="Times New Roman"/>
              <a:sym typeface="Times New Roman"/>
            </a:endParaRPr>
          </a:p>
          <a:p>
            <a:pPr indent="0" lvl="0" marL="342900" rtl="0" algn="just">
              <a:lnSpc>
                <a:spcPct val="115000"/>
              </a:lnSpc>
              <a:spcBef>
                <a:spcPts val="0"/>
              </a:spcBef>
              <a:spcAft>
                <a:spcPts val="0"/>
              </a:spcAft>
              <a:buNone/>
            </a:pPr>
            <a:r>
              <a:t/>
            </a:r>
            <a:endParaRPr sz="1600">
              <a:solidFill>
                <a:srgbClr val="0E101A"/>
              </a:solidFill>
              <a:highlight>
                <a:schemeClr val="lt1"/>
              </a:highlight>
              <a:latin typeface="Times New Roman"/>
              <a:ea typeface="Times New Roman"/>
              <a:cs typeface="Times New Roman"/>
              <a:sym typeface="Times New Roman"/>
            </a:endParaRPr>
          </a:p>
          <a:p>
            <a:pPr indent="-266700" lvl="0" marL="342900" rtl="0" algn="just">
              <a:lnSpc>
                <a:spcPct val="115000"/>
              </a:lnSpc>
              <a:spcBef>
                <a:spcPts val="0"/>
              </a:spcBef>
              <a:spcAft>
                <a:spcPts val="0"/>
              </a:spcAft>
              <a:buClr>
                <a:srgbClr val="0E101A"/>
              </a:buClr>
              <a:buSzPts val="1600"/>
              <a:buFont typeface="Times New Roman"/>
              <a:buChar char="●"/>
            </a:pPr>
            <a:r>
              <a:rPr lang="en" sz="1600">
                <a:solidFill>
                  <a:srgbClr val="0E101A"/>
                </a:solidFill>
                <a:highlight>
                  <a:srgbClr val="FFFFFF"/>
                </a:highlight>
                <a:latin typeface="Times New Roman"/>
                <a:ea typeface="Times New Roman"/>
                <a:cs typeface="Times New Roman"/>
                <a:sym typeface="Times New Roman"/>
              </a:rPr>
              <a:t>This project tries to establish a model that could look into the concerns by developing an integrated model that would not only measure the environmental impact but would also keep track of the profit and supply chain demand of a product.</a:t>
            </a:r>
            <a:endParaRPr sz="16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3"/>
          <p:cNvPicPr preferRelativeResize="0"/>
          <p:nvPr/>
        </p:nvPicPr>
        <p:blipFill>
          <a:blip r:embed="rId3">
            <a:alphaModFix/>
          </a:blip>
          <a:stretch>
            <a:fillRect/>
          </a:stretch>
        </p:blipFill>
        <p:spPr>
          <a:xfrm>
            <a:off x="1995775" y="0"/>
            <a:ext cx="6214749" cy="4429850"/>
          </a:xfrm>
          <a:prstGeom prst="rect">
            <a:avLst/>
          </a:prstGeom>
          <a:noFill/>
          <a:ln>
            <a:noFill/>
          </a:ln>
        </p:spPr>
      </p:pic>
      <p:sp>
        <p:nvSpPr>
          <p:cNvPr id="354" name="Google Shape;354;p53"/>
          <p:cNvSpPr txBox="1"/>
          <p:nvPr/>
        </p:nvSpPr>
        <p:spPr>
          <a:xfrm>
            <a:off x="1508125" y="4374000"/>
            <a:ext cx="65538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highlight>
                  <a:srgbClr val="FFFFFF"/>
                </a:highlight>
                <a:latin typeface="Times New Roman"/>
                <a:ea typeface="Times New Roman"/>
                <a:cs typeface="Times New Roman"/>
                <a:sym typeface="Times New Roman"/>
              </a:rPr>
              <a:t> </a:t>
            </a:r>
            <a:r>
              <a:rPr lang="en" sz="1900">
                <a:solidFill>
                  <a:schemeClr val="dk1"/>
                </a:solidFill>
                <a:highlight>
                  <a:srgbClr val="FFFFFF"/>
                </a:highlight>
                <a:latin typeface="Times New Roman"/>
                <a:ea typeface="Times New Roman"/>
                <a:cs typeface="Times New Roman"/>
                <a:sym typeface="Times New Roman"/>
              </a:rPr>
              <a:t>Predicted</a:t>
            </a:r>
            <a:r>
              <a:rPr b="1" lang="en" sz="1900">
                <a:solidFill>
                  <a:schemeClr val="dk1"/>
                </a:solidFill>
                <a:highlight>
                  <a:srgbClr val="FFFFFF"/>
                </a:highlight>
                <a:latin typeface="Times New Roman"/>
                <a:ea typeface="Times New Roman"/>
                <a:cs typeface="Times New Roman"/>
                <a:sym typeface="Times New Roman"/>
              </a:rPr>
              <a:t> </a:t>
            </a:r>
            <a:r>
              <a:rPr lang="en" sz="1900">
                <a:solidFill>
                  <a:schemeClr val="dk1"/>
                </a:solidFill>
                <a:highlight>
                  <a:srgbClr val="FFFFFF"/>
                </a:highlight>
                <a:latin typeface="Times New Roman"/>
                <a:ea typeface="Times New Roman"/>
                <a:cs typeface="Times New Roman"/>
                <a:sym typeface="Times New Roman"/>
              </a:rPr>
              <a:t>Amount of Non-Greenhouse Gases Emitted during all phases (in 1000 Kg)</a:t>
            </a:r>
            <a:endParaRPr sz="2300"/>
          </a:p>
        </p:txBody>
      </p:sp>
      <p:pic>
        <p:nvPicPr>
          <p:cNvPr id="355" name="Google Shape;355;p53"/>
          <p:cNvPicPr preferRelativeResize="0"/>
          <p:nvPr/>
        </p:nvPicPr>
        <p:blipFill rotWithShape="1">
          <a:blip r:embed="rId4">
            <a:alphaModFix/>
          </a:blip>
          <a:srcRect b="0" l="0" r="0" t="0"/>
          <a:stretch/>
        </p:blipFill>
        <p:spPr>
          <a:xfrm>
            <a:off x="0" y="-2"/>
            <a:ext cx="1790400" cy="850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4"/>
          <p:cNvSpPr txBox="1"/>
          <p:nvPr>
            <p:ph type="title"/>
          </p:nvPr>
        </p:nvSpPr>
        <p:spPr>
          <a:xfrm>
            <a:off x="2814750" y="245275"/>
            <a:ext cx="3514500" cy="57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highlight>
                  <a:srgbClr val="FFFFFF"/>
                </a:highlight>
                <a:latin typeface="Times New Roman"/>
                <a:ea typeface="Times New Roman"/>
                <a:cs typeface="Times New Roman"/>
                <a:sym typeface="Times New Roman"/>
              </a:rPr>
              <a:t>Non-Greenhouse Emission Inference</a:t>
            </a:r>
            <a:endParaRPr sz="3400"/>
          </a:p>
        </p:txBody>
      </p:sp>
      <p:sp>
        <p:nvSpPr>
          <p:cNvPr id="361" name="Google Shape;361;p54"/>
          <p:cNvSpPr txBox="1"/>
          <p:nvPr>
            <p:ph idx="1" type="body"/>
          </p:nvPr>
        </p:nvSpPr>
        <p:spPr>
          <a:xfrm>
            <a:off x="0" y="817975"/>
            <a:ext cx="9144000" cy="4325700"/>
          </a:xfrm>
          <a:prstGeom prst="rect">
            <a:avLst/>
          </a:prstGeom>
        </p:spPr>
        <p:txBody>
          <a:bodyPr anchorCtr="0" anchor="t" bIns="91425" lIns="91425" spcFirstLastPara="1" rIns="91425" wrap="square" tIns="91425">
            <a:noAutofit/>
          </a:bodyPr>
          <a:lstStyle/>
          <a:p>
            <a:pPr indent="-323850" lvl="0" marL="457200" rtl="0" algn="just">
              <a:lnSpc>
                <a:spcPct val="1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 Approximately </a:t>
            </a:r>
            <a:r>
              <a:rPr b="1" lang="en" sz="1500">
                <a:solidFill>
                  <a:schemeClr val="dk1"/>
                </a:solidFill>
                <a:latin typeface="Times New Roman"/>
                <a:ea typeface="Times New Roman"/>
                <a:cs typeface="Times New Roman"/>
                <a:sym typeface="Times New Roman"/>
              </a:rPr>
              <a:t>43.5% of Sulphur dioxide</a:t>
            </a:r>
            <a:r>
              <a:rPr lang="en" sz="1500">
                <a:solidFill>
                  <a:schemeClr val="dk1"/>
                </a:solidFill>
                <a:latin typeface="Times New Roman"/>
                <a:ea typeface="Times New Roman"/>
                <a:cs typeface="Times New Roman"/>
                <a:sym typeface="Times New Roman"/>
              </a:rPr>
              <a:t> is produced during the process. This is an alarming issue as such high percentage damages the ecological system and also responsible for deteriorating heritage buildings. They also cause shortness of breath and chest tightness in humans.</a:t>
            </a:r>
            <a:endParaRPr sz="1500">
              <a:solidFill>
                <a:schemeClr val="dk1"/>
              </a:solidFill>
              <a:latin typeface="Times New Roman"/>
              <a:ea typeface="Times New Roman"/>
              <a:cs typeface="Times New Roman"/>
              <a:sym typeface="Times New Roman"/>
            </a:endParaRPr>
          </a:p>
          <a:p>
            <a:pPr indent="-323850" lvl="0" marL="457200" rtl="0" algn="just">
              <a:lnSpc>
                <a:spcPct val="10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Nitrogen Oxides forms 27%</a:t>
            </a:r>
            <a:r>
              <a:rPr lang="en" sz="1500">
                <a:solidFill>
                  <a:schemeClr val="dk1"/>
                </a:solidFill>
                <a:latin typeface="Times New Roman"/>
                <a:ea typeface="Times New Roman"/>
                <a:cs typeface="Times New Roman"/>
                <a:sym typeface="Times New Roman"/>
              </a:rPr>
              <a:t> of the total non-greenhouse gasses that are emitted. They are responsible for damaging the vegetation, affecting animals and human beings. This pollutant cause Eye irritation, lung problem and breathing issue. </a:t>
            </a:r>
            <a:endParaRPr sz="1500">
              <a:solidFill>
                <a:schemeClr val="dk1"/>
              </a:solidFill>
              <a:latin typeface="Times New Roman"/>
              <a:ea typeface="Times New Roman"/>
              <a:cs typeface="Times New Roman"/>
              <a:sym typeface="Times New Roman"/>
            </a:endParaRPr>
          </a:p>
          <a:p>
            <a:pPr indent="-323850" lvl="0" marL="457200" rtl="0" algn="just">
              <a:lnSpc>
                <a:spcPct val="1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They combine with Sulphur Dioxide which is also emitted in abundance to produce acid rain. Acid rain chemically reacts with buildings and statues and dissolve the chemicals thus making them weak and brittle.</a:t>
            </a:r>
            <a:endParaRPr sz="1500">
              <a:solidFill>
                <a:schemeClr val="dk1"/>
              </a:solidFill>
              <a:latin typeface="Times New Roman"/>
              <a:ea typeface="Times New Roman"/>
              <a:cs typeface="Times New Roman"/>
              <a:sym typeface="Times New Roman"/>
            </a:endParaRPr>
          </a:p>
          <a:p>
            <a:pPr indent="-323850" lvl="0" marL="457200" rtl="0" algn="just">
              <a:lnSpc>
                <a:spcPct val="1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 comparison to others, Carbon monoxide and VOC are produced at a decent rate of 12%. Carbon monoxide is still as carbon monoxide above 40% these pollutants become lethal to human and animal lives.</a:t>
            </a:r>
            <a:endParaRPr sz="1500">
              <a:solidFill>
                <a:schemeClr val="dk1"/>
              </a:solidFill>
              <a:latin typeface="Times New Roman"/>
              <a:ea typeface="Times New Roman"/>
              <a:cs typeface="Times New Roman"/>
              <a:sym typeface="Times New Roman"/>
            </a:endParaRPr>
          </a:p>
          <a:p>
            <a:pPr indent="-323850" lvl="0" marL="457200" rtl="0" algn="just">
              <a:lnSpc>
                <a:spcPct val="1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Particulate Matter (unspecified, 10 and 2.5) are emitted in very micro amounts in comparison to the other pollutants These are majorly micro and nano fine particles that are the main contributors to indoor pollution. </a:t>
            </a:r>
            <a:endParaRPr sz="1500">
              <a:solidFill>
                <a:schemeClr val="dk1"/>
              </a:solidFill>
              <a:latin typeface="Times New Roman"/>
              <a:ea typeface="Times New Roman"/>
              <a:cs typeface="Times New Roman"/>
              <a:sym typeface="Times New Roman"/>
            </a:endParaRPr>
          </a:p>
          <a:p>
            <a:pPr indent="-323850" lvl="0" marL="457200" rtl="0" algn="just">
              <a:lnSpc>
                <a:spcPct val="1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They have a significant impact on human health. These are a complex mixture of extremely small particles and liquid droplets. These pollutants are deadly in nature and are responsible for even deaths when emitted at a huge level.</a:t>
            </a:r>
            <a:endParaRPr sz="1500">
              <a:solidFill>
                <a:schemeClr val="dk1"/>
              </a:solidFill>
              <a:latin typeface="Times New Roman"/>
              <a:ea typeface="Times New Roman"/>
              <a:cs typeface="Times New Roman"/>
              <a:sym typeface="Times New Roman"/>
            </a:endParaRPr>
          </a:p>
          <a:p>
            <a:pPr indent="-323850" lvl="0" marL="457200" rtl="0" algn="just">
              <a:lnSpc>
                <a:spcPct val="1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Carbon Dioxide fossil emission is almost negligible. However, they are less deadly than the other pollutants if produced in high concentration can lead to coma or death.</a:t>
            </a:r>
            <a:endParaRPr sz="15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228600" lvl="0" marL="0" rtl="0" algn="just">
              <a:lnSpc>
                <a:spcPct val="100000"/>
              </a:lnSpc>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p:txBody>
      </p:sp>
      <p:pic>
        <p:nvPicPr>
          <p:cNvPr id="362" name="Google Shape;362;p54"/>
          <p:cNvPicPr preferRelativeResize="0"/>
          <p:nvPr/>
        </p:nvPicPr>
        <p:blipFill rotWithShape="1">
          <a:blip r:embed="rId3">
            <a:alphaModFix/>
          </a:blip>
          <a:srcRect b="0" l="0" r="0" t="0"/>
          <a:stretch/>
        </p:blipFill>
        <p:spPr>
          <a:xfrm>
            <a:off x="0" y="-1"/>
            <a:ext cx="1948900" cy="925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5"/>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68" name="Google Shape;368;p55"/>
          <p:cNvPicPr preferRelativeResize="0"/>
          <p:nvPr/>
        </p:nvPicPr>
        <p:blipFill rotWithShape="1">
          <a:blip r:embed="rId3">
            <a:alphaModFix/>
          </a:blip>
          <a:srcRect b="0" l="0" r="0" t="0"/>
          <a:stretch/>
        </p:blipFill>
        <p:spPr>
          <a:xfrm>
            <a:off x="1" y="76188"/>
            <a:ext cx="2049512" cy="973706"/>
          </a:xfrm>
          <a:prstGeom prst="rect">
            <a:avLst/>
          </a:prstGeom>
          <a:noFill/>
          <a:ln>
            <a:noFill/>
          </a:ln>
        </p:spPr>
      </p:pic>
      <p:sp>
        <p:nvSpPr>
          <p:cNvPr id="369" name="Google Shape;369;p55"/>
          <p:cNvSpPr txBox="1"/>
          <p:nvPr/>
        </p:nvSpPr>
        <p:spPr>
          <a:xfrm>
            <a:off x="0" y="793525"/>
            <a:ext cx="9144000" cy="4289400"/>
          </a:xfrm>
          <a:prstGeom prst="rect">
            <a:avLst/>
          </a:prstGeom>
          <a:noFill/>
          <a:ln>
            <a:noFill/>
          </a:ln>
        </p:spPr>
        <p:txBody>
          <a:bodyPr anchorCtr="0" anchor="t" bIns="91425" lIns="91425" spcFirstLastPara="1" rIns="91425" wrap="square" tIns="91425">
            <a:spAutoFit/>
          </a:bodyPr>
          <a:lstStyle/>
          <a:p>
            <a:pPr indent="0" lvl="0" marL="0" rtl="0" algn="ctr">
              <a:spcBef>
                <a:spcPts val="800"/>
              </a:spcBef>
              <a:spcAft>
                <a:spcPts val="0"/>
              </a:spcAft>
              <a:buNone/>
            </a:pPr>
            <a:r>
              <a:rPr b="1" lang="en" sz="2000">
                <a:solidFill>
                  <a:schemeClr val="dk1"/>
                </a:solidFill>
                <a:latin typeface="Times New Roman"/>
                <a:ea typeface="Times New Roman"/>
                <a:cs typeface="Times New Roman"/>
                <a:sym typeface="Times New Roman"/>
              </a:rPr>
              <a:t>ACCURACY OF THE MODEL</a:t>
            </a:r>
            <a:endParaRPr b="1" sz="2000">
              <a:solidFill>
                <a:schemeClr val="dk1"/>
              </a:solidFill>
              <a:latin typeface="Times New Roman"/>
              <a:ea typeface="Times New Roman"/>
              <a:cs typeface="Times New Roman"/>
              <a:sym typeface="Times New Roman"/>
            </a:endParaRPr>
          </a:p>
          <a:p>
            <a:pPr indent="0" lvl="0" marL="0" rtl="0" algn="just">
              <a:spcBef>
                <a:spcPts val="80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just">
              <a:spcBef>
                <a:spcPts val="800"/>
              </a:spcBef>
              <a:spcAft>
                <a:spcPts val="0"/>
              </a:spcAft>
              <a:buClr>
                <a:schemeClr val="dk1"/>
              </a:buClr>
              <a:buSzPts val="2000"/>
              <a:buFont typeface="Times New Roman"/>
              <a:buChar char="●"/>
            </a:pPr>
            <a:r>
              <a:rPr b="1" lang="en" sz="2000">
                <a:solidFill>
                  <a:schemeClr val="dk1"/>
                </a:solidFill>
                <a:latin typeface="Times New Roman"/>
                <a:ea typeface="Times New Roman"/>
                <a:cs typeface="Times New Roman"/>
                <a:sym typeface="Times New Roman"/>
              </a:rPr>
              <a:t>Ridge Regression</a:t>
            </a:r>
            <a:r>
              <a:rPr lang="en" sz="2000">
                <a:solidFill>
                  <a:schemeClr val="dk1"/>
                </a:solidFill>
                <a:latin typeface="Times New Roman"/>
                <a:ea typeface="Times New Roman"/>
                <a:cs typeface="Times New Roman"/>
                <a:sym typeface="Times New Roman"/>
              </a:rPr>
              <a:t>: 0.9995181393016049</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b="1" lang="en" sz="2000">
                <a:solidFill>
                  <a:schemeClr val="dk1"/>
                </a:solidFill>
                <a:latin typeface="Times New Roman"/>
                <a:ea typeface="Times New Roman"/>
                <a:cs typeface="Times New Roman"/>
                <a:sym typeface="Times New Roman"/>
              </a:rPr>
              <a:t>Huber Regression</a:t>
            </a:r>
            <a:r>
              <a:rPr lang="en" sz="2000">
                <a:solidFill>
                  <a:schemeClr val="dk1"/>
                </a:solidFill>
                <a:latin typeface="Times New Roman"/>
                <a:ea typeface="Times New Roman"/>
                <a:cs typeface="Times New Roman"/>
                <a:sym typeface="Times New Roman"/>
              </a:rPr>
              <a:t>: 0.9999968840663866</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b="1" lang="en" sz="2000">
                <a:solidFill>
                  <a:schemeClr val="dk1"/>
                </a:solidFill>
                <a:latin typeface="Times New Roman"/>
                <a:ea typeface="Times New Roman"/>
                <a:cs typeface="Times New Roman"/>
                <a:sym typeface="Times New Roman"/>
              </a:rPr>
              <a:t>Linear Regression</a:t>
            </a:r>
            <a:r>
              <a:rPr lang="en" sz="2000">
                <a:solidFill>
                  <a:schemeClr val="dk1"/>
                </a:solidFill>
                <a:latin typeface="Times New Roman"/>
                <a:ea typeface="Times New Roman"/>
                <a:cs typeface="Times New Roman"/>
                <a:sym typeface="Times New Roman"/>
              </a:rPr>
              <a:t>: 0.9999275764740482</a:t>
            </a:r>
            <a:endParaRPr sz="2000">
              <a:solidFill>
                <a:schemeClr val="dk1"/>
              </a:solidFill>
              <a:latin typeface="Times New Roman"/>
              <a:ea typeface="Times New Roman"/>
              <a:cs typeface="Times New Roman"/>
              <a:sym typeface="Times New Roman"/>
            </a:endParaRPr>
          </a:p>
          <a:p>
            <a:pPr indent="0" lvl="0" marL="0" rtl="0" algn="just">
              <a:spcBef>
                <a:spcPts val="80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800"/>
              </a:spcBef>
              <a:spcAft>
                <a:spcPts val="0"/>
              </a:spcAft>
              <a:buNone/>
            </a:pPr>
            <a:r>
              <a:rPr b="1" lang="en" sz="2000">
                <a:solidFill>
                  <a:schemeClr val="dk1"/>
                </a:solidFill>
                <a:latin typeface="Times New Roman"/>
                <a:ea typeface="Times New Roman"/>
                <a:cs typeface="Times New Roman"/>
                <a:sym typeface="Times New Roman"/>
              </a:rPr>
              <a:t>Huber&gt; Linear&gt; Ridge</a:t>
            </a:r>
            <a:endParaRPr b="1" sz="2000">
              <a:solidFill>
                <a:schemeClr val="dk1"/>
              </a:solidFill>
              <a:latin typeface="Times New Roman"/>
              <a:ea typeface="Times New Roman"/>
              <a:cs typeface="Times New Roman"/>
              <a:sym typeface="Times New Roman"/>
            </a:endParaRPr>
          </a:p>
          <a:p>
            <a:pPr indent="0" lvl="0" marL="0" rtl="0" algn="ctr">
              <a:spcBef>
                <a:spcPts val="800"/>
              </a:spcBef>
              <a:spcAft>
                <a:spcPts val="0"/>
              </a:spcAft>
              <a:buNone/>
            </a:pPr>
            <a:r>
              <a:rPr lang="en" sz="2000">
                <a:solidFill>
                  <a:schemeClr val="dk1"/>
                </a:solidFill>
                <a:latin typeface="Times New Roman"/>
                <a:ea typeface="Times New Roman"/>
                <a:cs typeface="Times New Roman"/>
                <a:sym typeface="Times New Roman"/>
              </a:rPr>
              <a:t>This is because it is less sensitive towards outliers or abnormalities in a data.</a:t>
            </a:r>
            <a:endParaRPr sz="2000">
              <a:solidFill>
                <a:schemeClr val="dk1"/>
              </a:solidFill>
              <a:latin typeface="Times New Roman"/>
              <a:ea typeface="Times New Roman"/>
              <a:cs typeface="Times New Roman"/>
              <a:sym typeface="Times New Roman"/>
            </a:endParaRPr>
          </a:p>
          <a:p>
            <a:pPr indent="0" lvl="0" marL="0" rtl="0" algn="just">
              <a:spcBef>
                <a:spcPts val="80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just">
              <a:spcBef>
                <a:spcPts val="800"/>
              </a:spcBef>
              <a:spcAft>
                <a:spcPts val="0"/>
              </a:spcAft>
              <a:buNone/>
            </a:pPr>
            <a:r>
              <a:rPr b="1" lang="en" sz="2000">
                <a:solidFill>
                  <a:schemeClr val="dk1"/>
                </a:solidFill>
                <a:latin typeface="Times New Roman"/>
                <a:ea typeface="Times New Roman"/>
                <a:cs typeface="Times New Roman"/>
                <a:sym typeface="Times New Roman"/>
              </a:rPr>
              <a:t>Limitations: </a:t>
            </a:r>
            <a:r>
              <a:rPr lang="en" sz="2000">
                <a:solidFill>
                  <a:schemeClr val="dk1"/>
                </a:solidFill>
                <a:latin typeface="Times New Roman"/>
                <a:ea typeface="Times New Roman"/>
                <a:cs typeface="Times New Roman"/>
                <a:sym typeface="Times New Roman"/>
              </a:rPr>
              <a:t>Certain values of net, gross and vat were not available, so they were assumed 0 by default.</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t>Appendix</a:t>
            </a:r>
            <a:endParaRPr b="1" sz="3020"/>
          </a:p>
        </p:txBody>
      </p:sp>
      <p:sp>
        <p:nvSpPr>
          <p:cNvPr id="375" name="Google Shape;375;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6" name="Google Shape;376;p56"/>
          <p:cNvPicPr preferRelativeResize="0"/>
          <p:nvPr/>
        </p:nvPicPr>
        <p:blipFill rotWithShape="1">
          <a:blip r:embed="rId3">
            <a:alphaModFix/>
          </a:blip>
          <a:srcRect b="0" l="0" r="0" t="0"/>
          <a:stretch/>
        </p:blipFill>
        <p:spPr>
          <a:xfrm>
            <a:off x="0" y="-2"/>
            <a:ext cx="1790400" cy="850600"/>
          </a:xfrm>
          <a:prstGeom prst="rect">
            <a:avLst/>
          </a:prstGeom>
          <a:noFill/>
          <a:ln>
            <a:noFill/>
          </a:ln>
        </p:spPr>
      </p:pic>
      <p:pic>
        <p:nvPicPr>
          <p:cNvPr id="377" name="Google Shape;377;p56"/>
          <p:cNvPicPr preferRelativeResize="0"/>
          <p:nvPr/>
        </p:nvPicPr>
        <p:blipFill>
          <a:blip r:embed="rId4">
            <a:alphaModFix/>
          </a:blip>
          <a:stretch>
            <a:fillRect/>
          </a:stretch>
        </p:blipFill>
        <p:spPr>
          <a:xfrm>
            <a:off x="-32100" y="1056575"/>
            <a:ext cx="9176102" cy="4086925"/>
          </a:xfrm>
          <a:prstGeom prst="rect">
            <a:avLst/>
          </a:prstGeom>
          <a:noFill/>
          <a:ln>
            <a:noFill/>
          </a:ln>
        </p:spPr>
      </p:pic>
      <p:sp>
        <p:nvSpPr>
          <p:cNvPr id="378" name="Google Shape;378;p56"/>
          <p:cNvSpPr txBox="1"/>
          <p:nvPr/>
        </p:nvSpPr>
        <p:spPr>
          <a:xfrm>
            <a:off x="3972050" y="2105300"/>
            <a:ext cx="44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CODE SNIPPET :SALES WITH VAT HUBBER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84" name="Google Shape;384;p57"/>
          <p:cNvPicPr preferRelativeResize="0"/>
          <p:nvPr/>
        </p:nvPicPr>
        <p:blipFill rotWithShape="1">
          <a:blip r:embed="rId3">
            <a:alphaModFix/>
          </a:blip>
          <a:srcRect b="0" l="0" r="0" t="0"/>
          <a:stretch/>
        </p:blipFill>
        <p:spPr>
          <a:xfrm>
            <a:off x="1" y="-12"/>
            <a:ext cx="2049512" cy="973706"/>
          </a:xfrm>
          <a:prstGeom prst="rect">
            <a:avLst/>
          </a:prstGeom>
          <a:noFill/>
          <a:ln>
            <a:noFill/>
          </a:ln>
        </p:spPr>
      </p:pic>
      <p:pic>
        <p:nvPicPr>
          <p:cNvPr id="385" name="Google Shape;385;p57"/>
          <p:cNvPicPr preferRelativeResize="0"/>
          <p:nvPr/>
        </p:nvPicPr>
        <p:blipFill>
          <a:blip r:embed="rId4">
            <a:alphaModFix/>
          </a:blip>
          <a:stretch>
            <a:fillRect/>
          </a:stretch>
        </p:blipFill>
        <p:spPr>
          <a:xfrm>
            <a:off x="0" y="910275"/>
            <a:ext cx="9144000" cy="4233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91" name="Google Shape;391;p58"/>
          <p:cNvPicPr preferRelativeResize="0"/>
          <p:nvPr/>
        </p:nvPicPr>
        <p:blipFill rotWithShape="1">
          <a:blip r:embed="rId3">
            <a:alphaModFix/>
          </a:blip>
          <a:srcRect b="0" l="0" r="0" t="0"/>
          <a:stretch/>
        </p:blipFill>
        <p:spPr>
          <a:xfrm>
            <a:off x="1" y="-12"/>
            <a:ext cx="2049512" cy="973706"/>
          </a:xfrm>
          <a:prstGeom prst="rect">
            <a:avLst/>
          </a:prstGeom>
          <a:noFill/>
          <a:ln>
            <a:noFill/>
          </a:ln>
        </p:spPr>
      </p:pic>
      <p:pic>
        <p:nvPicPr>
          <p:cNvPr id="392" name="Google Shape;392;p58"/>
          <p:cNvPicPr preferRelativeResize="0"/>
          <p:nvPr/>
        </p:nvPicPr>
        <p:blipFill>
          <a:blip r:embed="rId4">
            <a:alphaModFix/>
          </a:blip>
          <a:stretch>
            <a:fillRect/>
          </a:stretch>
        </p:blipFill>
        <p:spPr>
          <a:xfrm>
            <a:off x="0" y="913825"/>
            <a:ext cx="9144000" cy="4229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398" name="Google Shape;398;p59"/>
          <p:cNvSpPr txBox="1"/>
          <p:nvPr>
            <p:ph idx="1" type="body"/>
          </p:nvPr>
        </p:nvSpPr>
        <p:spPr>
          <a:xfrm>
            <a:off x="1028700" y="1714500"/>
            <a:ext cx="7200900" cy="2685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99" name="Google Shape;399;p59"/>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00" name="Google Shape;400;p59"/>
          <p:cNvPicPr preferRelativeResize="0"/>
          <p:nvPr/>
        </p:nvPicPr>
        <p:blipFill>
          <a:blip r:embed="rId3">
            <a:alphaModFix/>
          </a:blip>
          <a:stretch>
            <a:fillRect/>
          </a:stretch>
        </p:blipFill>
        <p:spPr>
          <a:xfrm>
            <a:off x="0" y="366725"/>
            <a:ext cx="9144000" cy="4473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406" name="Google Shape;406;p60"/>
          <p:cNvSpPr txBox="1"/>
          <p:nvPr>
            <p:ph idx="1" type="body"/>
          </p:nvPr>
        </p:nvSpPr>
        <p:spPr>
          <a:xfrm>
            <a:off x="1028700" y="1714500"/>
            <a:ext cx="7200900" cy="2685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07" name="Google Shape;407;p60"/>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08" name="Google Shape;408;p60"/>
          <p:cNvPicPr preferRelativeResize="0"/>
          <p:nvPr/>
        </p:nvPicPr>
        <p:blipFill>
          <a:blip r:embed="rId3">
            <a:alphaModFix/>
          </a:blip>
          <a:stretch>
            <a:fillRect/>
          </a:stretch>
        </p:blipFill>
        <p:spPr>
          <a:xfrm>
            <a:off x="0" y="192525"/>
            <a:ext cx="9144000" cy="46475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14" name="Google Shape;414;p61"/>
          <p:cNvPicPr preferRelativeResize="0"/>
          <p:nvPr/>
        </p:nvPicPr>
        <p:blipFill>
          <a:blip r:embed="rId3">
            <a:alphaModFix/>
          </a:blip>
          <a:stretch>
            <a:fillRect/>
          </a:stretch>
        </p:blipFill>
        <p:spPr>
          <a:xfrm>
            <a:off x="0" y="411100"/>
            <a:ext cx="9144000" cy="42765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2"/>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420" name="Google Shape;420;p62"/>
          <p:cNvSpPr txBox="1"/>
          <p:nvPr>
            <p:ph idx="1" type="body"/>
          </p:nvPr>
        </p:nvSpPr>
        <p:spPr>
          <a:xfrm>
            <a:off x="1028700" y="1714500"/>
            <a:ext cx="7200900" cy="2685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21" name="Google Shape;421;p62"/>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22" name="Google Shape;422;p62"/>
          <p:cNvPicPr preferRelativeResize="0"/>
          <p:nvPr/>
        </p:nvPicPr>
        <p:blipFill>
          <a:blip r:embed="rId3">
            <a:alphaModFix/>
          </a:blip>
          <a:stretch>
            <a:fillRect/>
          </a:stretch>
        </p:blipFill>
        <p:spPr>
          <a:xfrm>
            <a:off x="0" y="439650"/>
            <a:ext cx="9144000" cy="4400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 name="Shape 90"/>
        <p:cNvGrpSpPr/>
        <p:nvPr/>
      </p:nvGrpSpPr>
      <p:grpSpPr>
        <a:xfrm>
          <a:off x="0" y="0"/>
          <a:ext cx="0" cy="0"/>
          <a:chOff x="0" y="0"/>
          <a:chExt cx="0" cy="0"/>
        </a:xfrm>
      </p:grpSpPr>
      <p:graphicFrame>
        <p:nvGraphicFramePr>
          <p:cNvPr id="91" name="Google Shape;91;p18"/>
          <p:cNvGraphicFramePr/>
          <p:nvPr/>
        </p:nvGraphicFramePr>
        <p:xfrm>
          <a:off x="-46650" y="918250"/>
          <a:ext cx="3000000" cy="3000000"/>
        </p:xfrm>
        <a:graphic>
          <a:graphicData uri="http://schemas.openxmlformats.org/drawingml/2006/table">
            <a:tbl>
              <a:tblPr>
                <a:noFill/>
                <a:tableStyleId>{DAC4F373-6680-4F8E-B27C-27A154255502}</a:tableStyleId>
              </a:tblPr>
              <a:tblGrid>
                <a:gridCol w="501725"/>
                <a:gridCol w="1879100"/>
                <a:gridCol w="1841675"/>
                <a:gridCol w="2467500"/>
                <a:gridCol w="2500650"/>
              </a:tblGrid>
              <a:tr h="4685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SL. NO.</a:t>
                      </a:r>
                      <a:endParaRPr b="1" sz="1200">
                        <a:latin typeface="Times New Roman"/>
                        <a:ea typeface="Times New Roman"/>
                        <a:cs typeface="Times New Roman"/>
                        <a:sym typeface="Times New Roman"/>
                      </a:endParaRPr>
                    </a:p>
                  </a:txBody>
                  <a:tcPr marT="68575" marB="68575" marR="68575" marL="68575">
                    <a:lnR cap="flat" cmpd="sng" w="9525">
                      <a:solidFill>
                        <a:srgbClr val="999999"/>
                      </a:solidFill>
                      <a:prstDash val="solid"/>
                      <a:round/>
                      <a:headEnd len="sm" w="sm" type="none"/>
                      <a:tailEnd len="sm" w="sm" type="none"/>
                    </a:lnR>
                    <a:solidFill>
                      <a:srgbClr val="F3F3F3"/>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                  TITLE</a:t>
                      </a:r>
                      <a:endParaRPr b="1" sz="1200">
                        <a:latin typeface="Times New Roman"/>
                        <a:ea typeface="Times New Roman"/>
                        <a:cs typeface="Times New Roman"/>
                        <a:sym typeface="Times New Roman"/>
                      </a:endParaRPr>
                    </a:p>
                  </a:txBody>
                  <a:tcPr marT="68575" marB="68575" marR="68575" marL="6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METHODOLOGY USED</a:t>
                      </a:r>
                      <a:endParaRPr b="1" sz="1200">
                        <a:latin typeface="Times New Roman"/>
                        <a:ea typeface="Times New Roman"/>
                        <a:cs typeface="Times New Roman"/>
                        <a:sym typeface="Times New Roman"/>
                      </a:endParaRPr>
                    </a:p>
                  </a:txBody>
                  <a:tcPr marT="68575" marB="68575" marR="68575" marL="68575">
                    <a:lnL cap="flat" cmpd="sng" w="9525">
                      <a:solidFill>
                        <a:srgbClr val="999999"/>
                      </a:solidFill>
                      <a:prstDash val="solid"/>
                      <a:round/>
                      <a:headEnd len="sm" w="sm" type="none"/>
                      <a:tailEnd len="sm" w="sm" type="none"/>
                    </a:lnL>
                    <a:solidFill>
                      <a:srgbClr val="F3F3F3"/>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DISADVANTAGES</a:t>
                      </a:r>
                      <a:endParaRPr b="1"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AUTHOR AND PUBLICATION</a:t>
                      </a:r>
                      <a:endParaRPr b="1" sz="1200">
                        <a:latin typeface="Times New Roman"/>
                        <a:ea typeface="Times New Roman"/>
                        <a:cs typeface="Times New Roman"/>
                        <a:sym typeface="Times New Roman"/>
                      </a:endParaRPr>
                    </a:p>
                  </a:txBody>
                  <a:tcPr marT="68575" marB="68575" marR="68575" marL="68575">
                    <a:solidFill>
                      <a:srgbClr val="F3F3F3"/>
                    </a:solidFill>
                  </a:tcPr>
                </a:tc>
              </a:tr>
              <a:tr h="17823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Clr>
                          <a:schemeClr val="dk1"/>
                        </a:buClr>
                        <a:buSzPts val="1400"/>
                        <a:buFont typeface="Libre Franklin"/>
                        <a:buNone/>
                      </a:pPr>
                      <a:r>
                        <a:rPr lang="en">
                          <a:solidFill>
                            <a:schemeClr val="dk1"/>
                          </a:solidFill>
                          <a:latin typeface="Times New Roman"/>
                          <a:ea typeface="Times New Roman"/>
                          <a:cs typeface="Times New Roman"/>
                          <a:sym typeface="Times New Roman"/>
                        </a:rPr>
                        <a:t>Life Cycle Assessment Model: Recent Development and Future Tendency</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8575" marB="68575" marR="68575" marL="68575">
                    <a:lnT cap="flat" cmpd="sng" w="9525">
                      <a:solidFill>
                        <a:srgbClr val="999999"/>
                      </a:solidFill>
                      <a:prstDash val="solid"/>
                      <a:round/>
                      <a:headEnd len="sm" w="sm" type="none"/>
                      <a:tailEnd len="sm" w="sm" type="none"/>
                    </a:lnT>
                    <a:solidFill>
                      <a:srgbClr val="F3F3F3"/>
                    </a:solidFill>
                  </a:tcPr>
                </a:tc>
                <a:tc>
                  <a:txBody>
                    <a:bodyPr/>
                    <a:lstStyle/>
                    <a:p>
                      <a:pPr indent="0" lvl="0" marL="0" rtl="0" algn="l">
                        <a:spcBef>
                          <a:spcPts val="0"/>
                        </a:spcBef>
                        <a:spcAft>
                          <a:spcPts val="0"/>
                        </a:spcAft>
                        <a:buClr>
                          <a:schemeClr val="dk1"/>
                        </a:buClr>
                        <a:buSzPts val="1400"/>
                        <a:buFont typeface="Libre Franklin"/>
                        <a:buNone/>
                      </a:pPr>
                      <a:r>
                        <a:rPr lang="en">
                          <a:solidFill>
                            <a:schemeClr val="dk1"/>
                          </a:solidFill>
                          <a:latin typeface="Times New Roman"/>
                          <a:ea typeface="Times New Roman"/>
                          <a:cs typeface="Times New Roman"/>
                          <a:sym typeface="Times New Roman"/>
                        </a:rPr>
                        <a:t>Talks about the strengths and weaknesses of the current LCA models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The models provided are are very complicated and time consuming.</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Not suitable for manufacturing section.</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Cannot place emphasis on local/regional data</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Clr>
                          <a:schemeClr val="dk1"/>
                        </a:buClr>
                        <a:buFont typeface="Arial"/>
                        <a:buNone/>
                      </a:pPr>
                      <a:r>
                        <a:rPr lang="en">
                          <a:latin typeface="Times New Roman"/>
                          <a:ea typeface="Times New Roman"/>
                          <a:cs typeface="Times New Roman"/>
                          <a:sym typeface="Times New Roman"/>
                        </a:rPr>
                        <a:t>Liu, Zhi-Chao &amp; Jiang, Qiuhong &amp; Zhang, Hong-Chao. (2012). Life Cycle Assessment Model: Recent Development and Future Tendency.</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br>
                        <a:rPr lang="en"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b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8575" marB="68575" marR="68575" marL="68575">
                    <a:solidFill>
                      <a:srgbClr val="F3F3F3"/>
                    </a:solidFill>
                  </a:tcPr>
                </a:tc>
              </a:tr>
              <a:tr h="19743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Clr>
                          <a:schemeClr val="dk1"/>
                        </a:buClr>
                        <a:buFont typeface="Arial"/>
                        <a:buNone/>
                      </a:pPr>
                      <a:r>
                        <a:rPr lang="en">
                          <a:solidFill>
                            <a:schemeClr val="dk1"/>
                          </a:solidFill>
                          <a:latin typeface="Times New Roman"/>
                          <a:ea typeface="Times New Roman"/>
                          <a:cs typeface="Times New Roman"/>
                          <a:sym typeface="Times New Roman"/>
                        </a:rPr>
                        <a:t>A knowledge-based approximate life cycle assessment system</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
                          <a:solidFill>
                            <a:schemeClr val="dk1"/>
                          </a:solidFill>
                          <a:latin typeface="Times New Roman"/>
                          <a:ea typeface="Times New Roman"/>
                          <a:cs typeface="Times New Roman"/>
                          <a:sym typeface="Times New Roman"/>
                        </a:rPr>
                        <a:t>for evaluating environmental impacts of product design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
                          <a:solidFill>
                            <a:schemeClr val="dk1"/>
                          </a:solidFill>
                          <a:latin typeface="Times New Roman"/>
                          <a:ea typeface="Times New Roman"/>
                          <a:cs typeface="Times New Roman"/>
                          <a:sym typeface="Times New Roman"/>
                        </a:rPr>
                        <a:t>alternatives in a collaborative design environment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Clr>
                          <a:schemeClr val="dk1"/>
                        </a:buClr>
                        <a:buFont typeface="Arial"/>
                        <a:buNone/>
                      </a:pPr>
                      <a:r>
                        <a:rPr lang="en">
                          <a:solidFill>
                            <a:schemeClr val="dk1"/>
                          </a:solidFill>
                          <a:latin typeface="Times New Roman"/>
                          <a:ea typeface="Times New Roman"/>
                          <a:cs typeface="Times New Roman"/>
                          <a:sym typeface="Times New Roman"/>
                        </a:rPr>
                        <a:t>Uses knowledge-based approximate model to the environmental impacts of product design alternatives using artificial neural network</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The model is based on object oriented model so adequate knowledge has to be present with the user to use the software.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It is a very costly software.</a:t>
                      </a:r>
                      <a:endParaRPr>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lnSpc>
                          <a:spcPct val="94000"/>
                        </a:lnSpc>
                        <a:spcBef>
                          <a:spcPts val="800"/>
                        </a:spcBef>
                        <a:spcAft>
                          <a:spcPts val="0"/>
                        </a:spcAft>
                        <a:buClr>
                          <a:schemeClr val="dk1"/>
                        </a:buClr>
                        <a:buSzPts val="1100"/>
                        <a:buFont typeface="Arial"/>
                        <a:buNone/>
                      </a:pPr>
                      <a:r>
                        <a:rPr lang="en">
                          <a:latin typeface="Times New Roman"/>
                          <a:ea typeface="Times New Roman"/>
                          <a:cs typeface="Times New Roman"/>
                          <a:sym typeface="Times New Roman"/>
                        </a:rPr>
                        <a:t>Ji-Hyung Park, Kwang-Kyu Seo, Advanced Engineering Informatics, Volume 20, Issue 2, 2006, Pages 147-154</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8575" marB="68575" marR="68575" marL="68575">
                    <a:solidFill>
                      <a:srgbClr val="F3F3F3"/>
                    </a:solidFill>
                  </a:tcPr>
                </a:tc>
              </a:tr>
            </a:tbl>
          </a:graphicData>
        </a:graphic>
      </p:graphicFrame>
      <p:sp>
        <p:nvSpPr>
          <p:cNvPr id="92" name="Google Shape;92;p18"/>
          <p:cNvSpPr txBox="1"/>
          <p:nvPr/>
        </p:nvSpPr>
        <p:spPr>
          <a:xfrm>
            <a:off x="2701556" y="-231694"/>
            <a:ext cx="4950300" cy="463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                                                   LITERATURE SURVEY </a:t>
            </a:r>
            <a:endParaRPr b="1" sz="3000">
              <a:latin typeface="Times New Roman"/>
              <a:ea typeface="Times New Roman"/>
              <a:cs typeface="Times New Roman"/>
              <a:sym typeface="Times New Roman"/>
            </a:endParaRPr>
          </a:p>
        </p:txBody>
      </p:sp>
      <p:pic>
        <p:nvPicPr>
          <p:cNvPr id="93" name="Google Shape;93;p18"/>
          <p:cNvPicPr preferRelativeResize="0"/>
          <p:nvPr/>
        </p:nvPicPr>
        <p:blipFill rotWithShape="1">
          <a:blip r:embed="rId4">
            <a:alphaModFix/>
          </a:blip>
          <a:srcRect b="0" l="0" r="0" t="0"/>
          <a:stretch/>
        </p:blipFill>
        <p:spPr>
          <a:xfrm>
            <a:off x="-46625" y="12"/>
            <a:ext cx="1889437" cy="918244"/>
          </a:xfrm>
          <a:prstGeom prst="rect">
            <a:avLst/>
          </a:prstGeom>
          <a:noFill/>
          <a:ln>
            <a:noFill/>
          </a:ln>
        </p:spPr>
      </p:pic>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1028700" y="514350"/>
            <a:ext cx="7200900" cy="11145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428" name="Google Shape;428;p63"/>
          <p:cNvSpPr txBox="1"/>
          <p:nvPr>
            <p:ph idx="1" type="body"/>
          </p:nvPr>
        </p:nvSpPr>
        <p:spPr>
          <a:xfrm>
            <a:off x="1028700" y="1714500"/>
            <a:ext cx="7200900" cy="2685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29" name="Google Shape;429;p63"/>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30" name="Google Shape;430;p63"/>
          <p:cNvPicPr preferRelativeResize="0"/>
          <p:nvPr/>
        </p:nvPicPr>
        <p:blipFill>
          <a:blip r:embed="rId3">
            <a:alphaModFix/>
          </a:blip>
          <a:stretch>
            <a:fillRect/>
          </a:stretch>
        </p:blipFill>
        <p:spPr>
          <a:xfrm>
            <a:off x="0" y="371550"/>
            <a:ext cx="9144000" cy="44004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36" name="Google Shape;436;p64"/>
          <p:cNvPicPr preferRelativeResize="0"/>
          <p:nvPr/>
        </p:nvPicPr>
        <p:blipFill>
          <a:blip r:embed="rId3">
            <a:alphaModFix/>
          </a:blip>
          <a:stretch>
            <a:fillRect/>
          </a:stretch>
        </p:blipFill>
        <p:spPr>
          <a:xfrm>
            <a:off x="0" y="207400"/>
            <a:ext cx="9144000" cy="45352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5"/>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42" name="Google Shape;442;p65"/>
          <p:cNvPicPr preferRelativeResize="0"/>
          <p:nvPr/>
        </p:nvPicPr>
        <p:blipFill>
          <a:blip r:embed="rId3">
            <a:alphaModFix/>
          </a:blip>
          <a:stretch>
            <a:fillRect/>
          </a:stretch>
        </p:blipFill>
        <p:spPr>
          <a:xfrm>
            <a:off x="0" y="304125"/>
            <a:ext cx="9144000" cy="45352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48" name="Google Shape;448;p66"/>
          <p:cNvSpPr txBox="1"/>
          <p:nvPr/>
        </p:nvSpPr>
        <p:spPr>
          <a:xfrm>
            <a:off x="55025" y="229225"/>
            <a:ext cx="51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:SALES WITHOUT VAT HUBBER</a:t>
            </a:r>
            <a:endParaRPr>
              <a:solidFill>
                <a:schemeClr val="dk1"/>
              </a:solidFill>
            </a:endParaRPr>
          </a:p>
        </p:txBody>
      </p:sp>
      <p:pic>
        <p:nvPicPr>
          <p:cNvPr id="449" name="Google Shape;449;p66"/>
          <p:cNvPicPr preferRelativeResize="0"/>
          <p:nvPr/>
        </p:nvPicPr>
        <p:blipFill>
          <a:blip r:embed="rId3">
            <a:alphaModFix/>
          </a:blip>
          <a:stretch>
            <a:fillRect/>
          </a:stretch>
        </p:blipFill>
        <p:spPr>
          <a:xfrm>
            <a:off x="0" y="781825"/>
            <a:ext cx="9144000" cy="41035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7"/>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55" name="Google Shape;455;p67"/>
          <p:cNvSpPr txBox="1"/>
          <p:nvPr/>
        </p:nvSpPr>
        <p:spPr>
          <a:xfrm>
            <a:off x="4225025" y="192875"/>
            <a:ext cx="70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:SALES WITH VAT LINEAR</a:t>
            </a:r>
            <a:endParaRPr>
              <a:solidFill>
                <a:schemeClr val="dk1"/>
              </a:solidFill>
            </a:endParaRPr>
          </a:p>
        </p:txBody>
      </p:sp>
      <p:pic>
        <p:nvPicPr>
          <p:cNvPr id="456" name="Google Shape;456;p67"/>
          <p:cNvPicPr preferRelativeResize="0"/>
          <p:nvPr/>
        </p:nvPicPr>
        <p:blipFill>
          <a:blip r:embed="rId3">
            <a:alphaModFix/>
          </a:blip>
          <a:stretch>
            <a:fillRect/>
          </a:stretch>
        </p:blipFill>
        <p:spPr>
          <a:xfrm>
            <a:off x="0" y="897875"/>
            <a:ext cx="9144000" cy="39421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8"/>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62" name="Google Shape;462;p68"/>
          <p:cNvSpPr txBox="1"/>
          <p:nvPr/>
        </p:nvSpPr>
        <p:spPr>
          <a:xfrm>
            <a:off x="3725575" y="183325"/>
            <a:ext cx="64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:SALES WITHOUT VAT LINEAR</a:t>
            </a:r>
            <a:endParaRPr>
              <a:solidFill>
                <a:schemeClr val="dk1"/>
              </a:solidFill>
            </a:endParaRPr>
          </a:p>
        </p:txBody>
      </p:sp>
      <p:pic>
        <p:nvPicPr>
          <p:cNvPr id="463" name="Google Shape;463;p68"/>
          <p:cNvPicPr preferRelativeResize="0"/>
          <p:nvPr/>
        </p:nvPicPr>
        <p:blipFill>
          <a:blip r:embed="rId3">
            <a:alphaModFix/>
          </a:blip>
          <a:stretch>
            <a:fillRect/>
          </a:stretch>
        </p:blipFill>
        <p:spPr>
          <a:xfrm>
            <a:off x="0" y="735925"/>
            <a:ext cx="9144000" cy="41041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9"/>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69" name="Google Shape;469;p69"/>
          <p:cNvSpPr txBox="1"/>
          <p:nvPr/>
        </p:nvSpPr>
        <p:spPr>
          <a:xfrm>
            <a:off x="4151525" y="220450"/>
            <a:ext cx="51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:SALES WITH VAT RIDGE</a:t>
            </a:r>
            <a:endParaRPr>
              <a:solidFill>
                <a:schemeClr val="dk1"/>
              </a:solidFill>
            </a:endParaRPr>
          </a:p>
        </p:txBody>
      </p:sp>
      <p:pic>
        <p:nvPicPr>
          <p:cNvPr id="470" name="Google Shape;470;p69"/>
          <p:cNvPicPr preferRelativeResize="0"/>
          <p:nvPr/>
        </p:nvPicPr>
        <p:blipFill>
          <a:blip r:embed="rId3">
            <a:alphaModFix/>
          </a:blip>
          <a:stretch>
            <a:fillRect/>
          </a:stretch>
        </p:blipFill>
        <p:spPr>
          <a:xfrm>
            <a:off x="0" y="773050"/>
            <a:ext cx="9144000" cy="3914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0"/>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76" name="Google Shape;476;p70"/>
          <p:cNvSpPr txBox="1"/>
          <p:nvPr/>
        </p:nvSpPr>
        <p:spPr>
          <a:xfrm>
            <a:off x="3960775" y="265900"/>
            <a:ext cx="48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:SALES WITHOUT VAT RIDGE</a:t>
            </a:r>
            <a:endParaRPr/>
          </a:p>
        </p:txBody>
      </p:sp>
      <p:pic>
        <p:nvPicPr>
          <p:cNvPr id="477" name="Google Shape;477;p70"/>
          <p:cNvPicPr preferRelativeResize="0"/>
          <p:nvPr/>
        </p:nvPicPr>
        <p:blipFill>
          <a:blip r:embed="rId3">
            <a:alphaModFix/>
          </a:blip>
          <a:stretch>
            <a:fillRect/>
          </a:stretch>
        </p:blipFill>
        <p:spPr>
          <a:xfrm>
            <a:off x="0" y="882675"/>
            <a:ext cx="9144000" cy="38691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1"/>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83" name="Google Shape;483;p71"/>
          <p:cNvSpPr txBox="1"/>
          <p:nvPr/>
        </p:nvSpPr>
        <p:spPr>
          <a:xfrm>
            <a:off x="4730900" y="174200"/>
            <a:ext cx="61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:PROCESS RIDGE</a:t>
            </a:r>
            <a:endParaRPr/>
          </a:p>
        </p:txBody>
      </p:sp>
      <p:pic>
        <p:nvPicPr>
          <p:cNvPr id="484" name="Google Shape;484;p71"/>
          <p:cNvPicPr preferRelativeResize="0"/>
          <p:nvPr/>
        </p:nvPicPr>
        <p:blipFill>
          <a:blip r:embed="rId3">
            <a:alphaModFix/>
          </a:blip>
          <a:stretch>
            <a:fillRect/>
          </a:stretch>
        </p:blipFill>
        <p:spPr>
          <a:xfrm>
            <a:off x="0" y="726800"/>
            <a:ext cx="9144000" cy="4168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2"/>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90" name="Google Shape;490;p72"/>
          <p:cNvPicPr preferRelativeResize="0"/>
          <p:nvPr/>
        </p:nvPicPr>
        <p:blipFill>
          <a:blip r:embed="rId3">
            <a:alphaModFix/>
          </a:blip>
          <a:stretch>
            <a:fillRect/>
          </a:stretch>
        </p:blipFill>
        <p:spPr>
          <a:xfrm>
            <a:off x="0" y="918475"/>
            <a:ext cx="9144000" cy="3995576"/>
          </a:xfrm>
          <a:prstGeom prst="rect">
            <a:avLst/>
          </a:prstGeom>
          <a:noFill/>
          <a:ln>
            <a:noFill/>
          </a:ln>
        </p:spPr>
      </p:pic>
      <p:sp>
        <p:nvSpPr>
          <p:cNvPr id="491" name="Google Shape;491;p72"/>
          <p:cNvSpPr txBox="1"/>
          <p:nvPr/>
        </p:nvSpPr>
        <p:spPr>
          <a:xfrm>
            <a:off x="4730900" y="174200"/>
            <a:ext cx="61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:PROCESS LINEAR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 name="Shape 98"/>
        <p:cNvGrpSpPr/>
        <p:nvPr/>
      </p:nvGrpSpPr>
      <p:grpSpPr>
        <a:xfrm>
          <a:off x="0" y="0"/>
          <a:ext cx="0" cy="0"/>
          <a:chOff x="0" y="0"/>
          <a:chExt cx="0" cy="0"/>
        </a:xfrm>
      </p:grpSpPr>
      <p:graphicFrame>
        <p:nvGraphicFramePr>
          <p:cNvPr id="99" name="Google Shape;99;p19"/>
          <p:cNvGraphicFramePr/>
          <p:nvPr/>
        </p:nvGraphicFramePr>
        <p:xfrm>
          <a:off x="-3" y="453331"/>
          <a:ext cx="3000000" cy="3000000"/>
        </p:xfrm>
        <a:graphic>
          <a:graphicData uri="http://schemas.openxmlformats.org/drawingml/2006/table">
            <a:tbl>
              <a:tblPr>
                <a:noFill/>
                <a:tableStyleId>{DAC4F373-6680-4F8E-B27C-27A154255502}</a:tableStyleId>
              </a:tblPr>
              <a:tblGrid>
                <a:gridCol w="515850"/>
                <a:gridCol w="1983375"/>
                <a:gridCol w="1654125"/>
                <a:gridCol w="2578150"/>
                <a:gridCol w="2412525"/>
              </a:tblGrid>
              <a:tr h="11560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8575" marB="68575" marR="68575" marL="68575">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Extension of Computer-Aided Process Engineering</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Applications to Environmental Life Cycle Assessment and Supply Chain Management</a:t>
                      </a:r>
                      <a:endParaRPr sz="12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computer-aided process engineering (CAPE), using XML, SimaPro 5, TEAM 3.0, KCL-ECO, Umberto, EcoSpold</a:t>
                      </a:r>
                      <a:endParaRPr sz="12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Mostly difficult to gather data and has less software dependability</a:t>
                      </a:r>
                      <a:endParaRPr sz="12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William M. Barrett, Svetlana Strunjaš-Yoshikawa, Jonathan H Bell, </a:t>
                      </a:r>
                      <a:r>
                        <a:rPr lang="en" sz="1200">
                          <a:latin typeface="Times New Roman"/>
                          <a:ea typeface="Times New Roman"/>
                          <a:cs typeface="Times New Roman"/>
                          <a:sym typeface="Times New Roman"/>
                        </a:rPr>
                        <a:t>17th European Symposium on Computer Aided Process Engineering – ESCAPE17</a:t>
                      </a:r>
                      <a:endParaRPr sz="12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18402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8575" marB="68575" marR="68575" marL="68575">
                    <a:lnR cap="flat" cmpd="sng" w="9525">
                      <a:solidFill>
                        <a:srgbClr val="9E9E9E"/>
                      </a:solidFill>
                      <a:prstDash val="solid"/>
                      <a:round/>
                      <a:headEnd len="sm" w="sm" type="none"/>
                      <a:tailEnd len="sm" w="sm" type="none"/>
                    </a:lnR>
                    <a:solidFill>
                      <a:srgbClr val="F3F3F3"/>
                    </a:solidFill>
                  </a:tcPr>
                </a:tc>
                <a:tc>
                  <a:txBody>
                    <a:bodyPr/>
                    <a:lstStyle/>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A modular framework for the LCA-based simulation of production systems</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Uses </a:t>
                      </a:r>
                      <a:r>
                        <a:rPr lang="en" sz="1200">
                          <a:solidFill>
                            <a:schemeClr val="dk1"/>
                          </a:solidFill>
                          <a:latin typeface="Times New Roman"/>
                          <a:ea typeface="Times New Roman"/>
                          <a:cs typeface="Times New Roman"/>
                          <a:sym typeface="Times New Roman"/>
                        </a:rPr>
                        <a:t> modular model to check  the consumption of the product  both in stationary or dynamic phase.</a:t>
                      </a:r>
                      <a:endParaRPr sz="12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lnSpc>
                          <a:spcPct val="115000"/>
                        </a:lnSpc>
                        <a:spcBef>
                          <a:spcPts val="900"/>
                        </a:spcBef>
                        <a:spcAft>
                          <a:spcPts val="0"/>
                        </a:spcAft>
                        <a:buNone/>
                      </a:pPr>
                      <a:r>
                        <a:rPr lang="en" sz="1200">
                          <a:solidFill>
                            <a:schemeClr val="dk1"/>
                          </a:solidFill>
                          <a:latin typeface="Times New Roman"/>
                          <a:ea typeface="Times New Roman"/>
                          <a:cs typeface="Times New Roman"/>
                          <a:sym typeface="Times New Roman"/>
                        </a:rPr>
                        <a:t>Accuracy of the data depends on the accuracy of the initial data, So any uncertainty in the initial phase can give an inaccurate result.</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900"/>
                        </a:spcBef>
                        <a:spcAft>
                          <a:spcPts val="900"/>
                        </a:spcAft>
                        <a:buNone/>
                      </a:pPr>
                      <a:r>
                        <a:rPr lang="en" sz="1200">
                          <a:solidFill>
                            <a:schemeClr val="dk1"/>
                          </a:solidFill>
                          <a:latin typeface="Times New Roman"/>
                          <a:ea typeface="Times New Roman"/>
                          <a:cs typeface="Times New Roman"/>
                          <a:sym typeface="Times New Roman"/>
                        </a:rPr>
                        <a:t>Information for data used in multiple processes is different for different operations of a single product.</a:t>
                      </a:r>
                      <a:endParaRPr sz="12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C. Brondi, E. Carpanzano, </a:t>
                      </a:r>
                      <a:r>
                        <a:rPr lang="en" sz="1200">
                          <a:latin typeface="Times New Roman"/>
                          <a:ea typeface="Times New Roman"/>
                          <a:cs typeface="Times New Roman"/>
                          <a:sym typeface="Times New Roman"/>
                        </a:rPr>
                        <a:t>ITIA-CNR Institute for Industrial Technologies and Automation, National Research Council, 15 via Bassini, 20133 Milan, Italy</a:t>
                      </a:r>
                      <a:endParaRPr sz="12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18402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ctr">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Risk based life cycle assessment conceptual framework for energy Supply systems in</a:t>
                      </a:r>
                      <a:endParaRPr sz="1200">
                        <a:latin typeface="Times New Roman"/>
                        <a:ea typeface="Times New Roman"/>
                        <a:cs typeface="Times New Roman"/>
                        <a:sym typeface="Times New Roman"/>
                      </a:endParaRPr>
                    </a:p>
                    <a:p>
                      <a:pPr indent="0" lvl="0" marL="0" rtl="0" algn="ctr">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large buildings</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txBody>
                  <a:tcPr marT="68575" marB="68575" marR="68575" marL="68575">
                    <a:lnT cap="flat" cmpd="sng" w="9525">
                      <a:solidFill>
                        <a:srgbClr val="9E9E9E"/>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To analyze the risk level in construction and operation purpose.</a:t>
                      </a:r>
                      <a:r>
                        <a:rPr lang="en" sz="1200">
                          <a:solidFill>
                            <a:schemeClr val="dk1"/>
                          </a:solidFill>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8575" marB="68575" marR="68575" marL="68575">
                    <a:lnT cap="flat" cmpd="sng" w="9525">
                      <a:solidFill>
                        <a:srgbClr val="9E9E9E"/>
                      </a:solidFill>
                      <a:prstDash val="solid"/>
                      <a:round/>
                      <a:headEnd len="sm" w="sm" type="none"/>
                      <a:tailEnd len="sm" w="sm" type="none"/>
                    </a:lnT>
                    <a:solidFill>
                      <a:srgbClr val="F3F3F3"/>
                    </a:solidFill>
                  </a:tcPr>
                </a:tc>
                <a:tc>
                  <a:txBody>
                    <a:bodyPr/>
                    <a:lstStyle/>
                    <a:p>
                      <a:pPr indent="0" lvl="0" marL="0" rtl="0" algn="ctr">
                        <a:lnSpc>
                          <a:spcPct val="115000"/>
                        </a:lnSpc>
                        <a:spcBef>
                          <a:spcPts val="900"/>
                        </a:spcBef>
                        <a:spcAft>
                          <a:spcPts val="900"/>
                        </a:spcAft>
                        <a:buClr>
                          <a:schemeClr val="dk1"/>
                        </a:buClr>
                        <a:buSzPts val="800"/>
                        <a:buFont typeface="Arial"/>
                        <a:buNone/>
                      </a:pPr>
                      <a:r>
                        <a:rPr lang="en" sz="1200">
                          <a:solidFill>
                            <a:schemeClr val="dk1"/>
                          </a:solidFill>
                          <a:latin typeface="Times New Roman"/>
                          <a:ea typeface="Times New Roman"/>
                          <a:cs typeface="Times New Roman"/>
                          <a:sym typeface="Times New Roman"/>
                        </a:rPr>
                        <a:t>They do not consider the role of stakeholder in decision making.It doesn't take in consideration all data of LCA. It just focuses on specific problems.</a:t>
                      </a:r>
                      <a:endParaRPr sz="1200">
                        <a:latin typeface="Times New Roman"/>
                        <a:ea typeface="Times New Roman"/>
                        <a:cs typeface="Times New Roman"/>
                        <a:sym typeface="Times New Roman"/>
                      </a:endParaRPr>
                    </a:p>
                  </a:txBody>
                  <a:tcPr marT="68575" marB="68575" marR="68575" marL="68575">
                    <a:lnT cap="flat" cmpd="sng" w="9525">
                      <a:solidFill>
                        <a:srgbClr val="9E9E9E"/>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Nasser Ayoub, Farayi Musharavati, Shaligram Pokharel, Hossam A. Gabbar, Journal of Cleaner Production, Volume 107, 2015, Pages 291-309,</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chemeClr val="dk1"/>
                        </a:solidFill>
                        <a:latin typeface="Times New Roman"/>
                        <a:ea typeface="Times New Roman"/>
                        <a:cs typeface="Times New Roman"/>
                        <a:sym typeface="Times New Roman"/>
                      </a:endParaRPr>
                    </a:p>
                  </a:txBody>
                  <a:tcPr marT="68575" marB="68575" marR="68575" marL="68575">
                    <a:lnT cap="flat" cmpd="sng" w="9525">
                      <a:solidFill>
                        <a:srgbClr val="9E9E9E"/>
                      </a:solidFill>
                      <a:prstDash val="solid"/>
                      <a:round/>
                      <a:headEnd len="sm" w="sm" type="none"/>
                      <a:tailEnd len="sm" w="sm" type="none"/>
                    </a:lnT>
                    <a:solidFill>
                      <a:srgbClr val="F3F3F3"/>
                    </a:solidFill>
                  </a:tcPr>
                </a:tc>
              </a:tr>
            </a:tbl>
          </a:graphicData>
        </a:graphic>
      </p:graphicFrame>
      <p:graphicFrame>
        <p:nvGraphicFramePr>
          <p:cNvPr id="100" name="Google Shape;100;p19"/>
          <p:cNvGraphicFramePr/>
          <p:nvPr/>
        </p:nvGraphicFramePr>
        <p:xfrm>
          <a:off x="-31" y="0"/>
          <a:ext cx="3000000" cy="3000000"/>
        </p:xfrm>
        <a:graphic>
          <a:graphicData uri="http://schemas.openxmlformats.org/drawingml/2006/table">
            <a:tbl>
              <a:tblPr>
                <a:noFill/>
                <a:tableStyleId>{DAC4F373-6680-4F8E-B27C-27A154255502}</a:tableStyleId>
              </a:tblPr>
              <a:tblGrid>
                <a:gridCol w="509175"/>
                <a:gridCol w="1990075"/>
                <a:gridCol w="1654125"/>
                <a:gridCol w="2578150"/>
                <a:gridCol w="2412500"/>
              </a:tblGrid>
              <a:tr h="4533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SL. NO.</a:t>
                      </a:r>
                      <a:endParaRPr b="1" sz="1000">
                        <a:latin typeface="Times New Roman"/>
                        <a:ea typeface="Times New Roman"/>
                        <a:cs typeface="Times New Roman"/>
                        <a:sym typeface="Times New Roman"/>
                      </a:endParaRPr>
                    </a:p>
                  </a:txBody>
                  <a:tcPr marT="68575" marB="68575" marR="68575" marL="68575">
                    <a:lnR cap="flat" cmpd="sng" w="9525">
                      <a:solidFill>
                        <a:srgbClr val="999999"/>
                      </a:solidFill>
                      <a:prstDash val="solid"/>
                      <a:round/>
                      <a:headEnd len="sm" w="sm" type="none"/>
                      <a:tailEnd len="sm" w="sm" type="none"/>
                    </a:lnR>
                    <a:solidFill>
                      <a:srgbClr val="F3F3F3"/>
                    </a:solidFill>
                  </a:tcPr>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                            TITLE</a:t>
                      </a:r>
                      <a:endParaRPr b="1" sz="1000">
                        <a:latin typeface="Times New Roman"/>
                        <a:ea typeface="Times New Roman"/>
                        <a:cs typeface="Times New Roman"/>
                        <a:sym typeface="Times New Roman"/>
                      </a:endParaRPr>
                    </a:p>
                  </a:txBody>
                  <a:tcPr marT="68575" marB="68575" marR="68575" marL="6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METHODOLOGY USED</a:t>
                      </a:r>
                      <a:endParaRPr b="1" sz="1000">
                        <a:latin typeface="Times New Roman"/>
                        <a:ea typeface="Times New Roman"/>
                        <a:cs typeface="Times New Roman"/>
                        <a:sym typeface="Times New Roman"/>
                      </a:endParaRPr>
                    </a:p>
                  </a:txBody>
                  <a:tcPr marT="68575" marB="68575" marR="68575" marL="68575">
                    <a:lnL cap="flat" cmpd="sng" w="9525">
                      <a:solidFill>
                        <a:srgbClr val="999999"/>
                      </a:solidFill>
                      <a:prstDash val="solid"/>
                      <a:round/>
                      <a:headEnd len="sm" w="sm" type="none"/>
                      <a:tailEnd len="sm" w="sm" type="none"/>
                    </a:lnL>
                    <a:solidFill>
                      <a:srgbClr val="F3F3F3"/>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DISADVANTAGES</a:t>
                      </a:r>
                      <a:endParaRPr b="1" sz="10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AUTHOR AND PUBLICATION</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8575" marB="68575" marR="68575" marL="68575">
                    <a:solidFill>
                      <a:srgbClr val="F3F3F3"/>
                    </a:solidFill>
                  </a:tcPr>
                </a:tc>
              </a:tr>
            </a:tbl>
          </a:graphicData>
        </a:graphic>
      </p:graphicFrame>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3"/>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97" name="Google Shape;497;p73"/>
          <p:cNvPicPr preferRelativeResize="0"/>
          <p:nvPr/>
        </p:nvPicPr>
        <p:blipFill>
          <a:blip r:embed="rId3">
            <a:alphaModFix/>
          </a:blip>
          <a:stretch>
            <a:fillRect/>
          </a:stretch>
        </p:blipFill>
        <p:spPr>
          <a:xfrm>
            <a:off x="0" y="758600"/>
            <a:ext cx="9144000" cy="4081450"/>
          </a:xfrm>
          <a:prstGeom prst="rect">
            <a:avLst/>
          </a:prstGeom>
          <a:noFill/>
          <a:ln>
            <a:noFill/>
          </a:ln>
        </p:spPr>
      </p:pic>
      <p:sp>
        <p:nvSpPr>
          <p:cNvPr id="498" name="Google Shape;498;p73"/>
          <p:cNvSpPr txBox="1"/>
          <p:nvPr/>
        </p:nvSpPr>
        <p:spPr>
          <a:xfrm>
            <a:off x="5190125" y="201750"/>
            <a:ext cx="61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:PROCESS LINEAR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4"/>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04" name="Google Shape;504;p74"/>
          <p:cNvSpPr txBox="1"/>
          <p:nvPr/>
        </p:nvSpPr>
        <p:spPr>
          <a:xfrm>
            <a:off x="5190125" y="201750"/>
            <a:ext cx="36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MATERIAL  LINEAR</a:t>
            </a:r>
            <a:endParaRPr/>
          </a:p>
        </p:txBody>
      </p:sp>
      <p:pic>
        <p:nvPicPr>
          <p:cNvPr id="505" name="Google Shape;505;p74"/>
          <p:cNvPicPr preferRelativeResize="0"/>
          <p:nvPr/>
        </p:nvPicPr>
        <p:blipFill>
          <a:blip r:embed="rId3">
            <a:alphaModFix/>
          </a:blip>
          <a:stretch>
            <a:fillRect/>
          </a:stretch>
        </p:blipFill>
        <p:spPr>
          <a:xfrm>
            <a:off x="0" y="837025"/>
            <a:ext cx="9144000" cy="39333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5"/>
          <p:cNvSpPr txBox="1"/>
          <p:nvPr>
            <p:ph idx="1" type="body"/>
          </p:nvPr>
        </p:nvSpPr>
        <p:spPr>
          <a:xfrm>
            <a:off x="1028700" y="1714500"/>
            <a:ext cx="7200900" cy="2685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511" name="Google Shape;511;p75"/>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12" name="Google Shape;512;p75"/>
          <p:cNvSpPr txBox="1"/>
          <p:nvPr/>
        </p:nvSpPr>
        <p:spPr>
          <a:xfrm>
            <a:off x="5190125" y="201750"/>
            <a:ext cx="61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:MATERIAL RIDGE</a:t>
            </a:r>
            <a:endParaRPr/>
          </a:p>
        </p:txBody>
      </p:sp>
      <p:pic>
        <p:nvPicPr>
          <p:cNvPr id="513" name="Google Shape;513;p75"/>
          <p:cNvPicPr preferRelativeResize="0"/>
          <p:nvPr/>
        </p:nvPicPr>
        <p:blipFill>
          <a:blip r:embed="rId3">
            <a:alphaModFix/>
          </a:blip>
          <a:stretch>
            <a:fillRect/>
          </a:stretch>
        </p:blipFill>
        <p:spPr>
          <a:xfrm>
            <a:off x="0" y="601950"/>
            <a:ext cx="9144000" cy="4101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6"/>
          <p:cNvSpPr txBox="1"/>
          <p:nvPr>
            <p:ph idx="1" type="body"/>
          </p:nvPr>
        </p:nvSpPr>
        <p:spPr>
          <a:xfrm>
            <a:off x="1028700" y="1714500"/>
            <a:ext cx="7200900" cy="2685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519" name="Google Shape;519;p76"/>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20" name="Google Shape;520;p76"/>
          <p:cNvSpPr txBox="1"/>
          <p:nvPr/>
        </p:nvSpPr>
        <p:spPr>
          <a:xfrm>
            <a:off x="5190125" y="201750"/>
            <a:ext cx="61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CODE SNIPPET :MATERIAL HUBER</a:t>
            </a:r>
            <a:endParaRPr/>
          </a:p>
        </p:txBody>
      </p:sp>
      <p:pic>
        <p:nvPicPr>
          <p:cNvPr id="521" name="Google Shape;521;p76"/>
          <p:cNvPicPr preferRelativeResize="0"/>
          <p:nvPr/>
        </p:nvPicPr>
        <p:blipFill>
          <a:blip r:embed="rId3">
            <a:alphaModFix/>
          </a:blip>
          <a:stretch>
            <a:fillRect/>
          </a:stretch>
        </p:blipFill>
        <p:spPr>
          <a:xfrm>
            <a:off x="473362" y="532525"/>
            <a:ext cx="8197277" cy="4610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7"/>
          <p:cNvSpPr txBox="1"/>
          <p:nvPr>
            <p:ph type="title"/>
          </p:nvPr>
        </p:nvSpPr>
        <p:spPr>
          <a:xfrm>
            <a:off x="971550" y="251800"/>
            <a:ext cx="7200900" cy="4701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b="1" lang="en" sz="3000">
                <a:latin typeface="Times New Roman"/>
                <a:ea typeface="Times New Roman"/>
                <a:cs typeface="Times New Roman"/>
                <a:sym typeface="Times New Roman"/>
              </a:rPr>
              <a:t>References</a:t>
            </a:r>
            <a:endParaRPr b="1" sz="3000">
              <a:latin typeface="Times New Roman"/>
              <a:ea typeface="Times New Roman"/>
              <a:cs typeface="Times New Roman"/>
              <a:sym typeface="Times New Roman"/>
            </a:endParaRPr>
          </a:p>
        </p:txBody>
      </p:sp>
      <p:sp>
        <p:nvSpPr>
          <p:cNvPr id="527" name="Google Shape;527;p77"/>
          <p:cNvSpPr txBox="1"/>
          <p:nvPr>
            <p:ph idx="1" type="body"/>
          </p:nvPr>
        </p:nvSpPr>
        <p:spPr>
          <a:xfrm>
            <a:off x="0" y="925900"/>
            <a:ext cx="9144000" cy="4217400"/>
          </a:xfrm>
          <a:prstGeom prst="rect">
            <a:avLst/>
          </a:prstGeom>
        </p:spPr>
        <p:txBody>
          <a:bodyPr anchorCtr="0" anchor="t" bIns="34275" lIns="68575" spcFirstLastPara="1" rIns="68575" wrap="square" tIns="34275">
            <a:noAutofit/>
          </a:bodyPr>
          <a:lstStyle/>
          <a:p>
            <a:pPr indent="-304800" lvl="0" marL="457200" rtl="0" algn="just">
              <a:lnSpc>
                <a:spcPct val="100000"/>
              </a:lnSpc>
              <a:spcBef>
                <a:spcPts val="80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Liu, Zhi-Chao &amp; Jiang, Qiuhong &amp; Zhang, Hong-Chao. (2012). Life Cycle Assessment Model: Recent Development and Future Tendency. https://www.researchgate.net/publication/259241235_Life_Cycle_Assessment_Model_Recent_Development_and_Future_Tendency</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Ji-Hyung Park, Kwang-Kyu Seo, A knowledge-based approximate life cycle assessment system for evaluating environmental impacts of product design alternatives in a collaborative design environment, Advanced Engineering Informatics, Volume 20, Issue 2, 2006, Pages 147-154, ISSN 1474-0346, </a:t>
            </a:r>
            <a:r>
              <a:rPr lang="en" sz="1200" u="sng">
                <a:solidFill>
                  <a:schemeClr val="hlink"/>
                </a:solidFill>
                <a:latin typeface="Times New Roman"/>
                <a:ea typeface="Times New Roman"/>
                <a:cs typeface="Times New Roman"/>
                <a:sym typeface="Times New Roman"/>
                <a:hlinkClick r:id="rId3"/>
              </a:rPr>
              <a:t>https://doi.org/10.1016/j.aei.2005.09.003</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Rosanna Fornasieroa, Carlo Brondia and Davide Collatinaa, International Journal of Computer Integrated Manufacturing, 2017</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Alfred Degbotse, Ai Kiar Ang, Ngoc Quy Vuong, Julian SK Tan, 2017 19th Electronics Packaging Technology Conference.</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Shridhar Kamble, Aaditya Desai and Priya Vartak, 2015 International Conference on Communication, Information &amp; Computing Technology (ICCICT), Jan. 16-17, Mumbai, India.</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AutoNum type="arabicPeriod"/>
            </a:pPr>
            <a:r>
              <a:rPr lang="en" sz="1200">
                <a:solidFill>
                  <a:schemeClr val="dk1"/>
                </a:solidFill>
                <a:latin typeface="Times New Roman"/>
                <a:ea typeface="Times New Roman"/>
                <a:cs typeface="Times New Roman"/>
                <a:sym typeface="Times New Roman"/>
              </a:rPr>
              <a:t>Elisa CohaS, Chris Hendrickson, Lester Lave and Francis McMichaell, 1995 IEEE International Symposium on Electronic and the Environment Proceedings, Orlando, FL.</a:t>
            </a:r>
            <a:endParaRPr sz="1200">
              <a:solidFill>
                <a:schemeClr val="dk1"/>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AutoNum type="arabicPeriod"/>
            </a:pPr>
            <a:r>
              <a:rPr lang="en" sz="1200">
                <a:solidFill>
                  <a:schemeClr val="dk1"/>
                </a:solidFill>
                <a:latin typeface="Times New Roman"/>
                <a:ea typeface="Times New Roman"/>
                <a:cs typeface="Times New Roman"/>
                <a:sym typeface="Times New Roman"/>
              </a:rPr>
              <a:t>Rosanna Fornasiero, Carlo Brondi &amp; Davide Collatina (2017) Proposing an integrated LCA-SCM model to evaluate the sustainability of customisation strategies, International Journal of Computer Integrated Manufacturing, 30:7, 768-781, DOI: </a:t>
            </a:r>
            <a:r>
              <a:rPr lang="en"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10.1080/0951192X.2016.1268716</a:t>
            </a:r>
            <a:endParaRPr sz="1200">
              <a:solidFill>
                <a:schemeClr val="dk1"/>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AutoNum type="arabicPeriod"/>
            </a:pPr>
            <a:r>
              <a:rPr lang="en" sz="1200">
                <a:solidFill>
                  <a:schemeClr val="dk1"/>
                </a:solidFill>
                <a:latin typeface="Times New Roman"/>
                <a:ea typeface="Times New Roman"/>
                <a:cs typeface="Times New Roman"/>
                <a:sym typeface="Times New Roman"/>
              </a:rPr>
              <a:t>William M. Barrett, Svetlana Strunjaš-Yoshikawa, Jonathan H Bell, 17th European Symposium on Computer Aided Process Engineering – ESCAPE17.</a:t>
            </a:r>
            <a:endParaRPr sz="1200">
              <a:solidFill>
                <a:schemeClr val="dk1"/>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AutoNum type="arabicPeriod"/>
            </a:pPr>
            <a:r>
              <a:rPr lang="en" sz="1200">
                <a:solidFill>
                  <a:schemeClr val="dk1"/>
                </a:solidFill>
                <a:latin typeface="Times New Roman"/>
                <a:ea typeface="Times New Roman"/>
                <a:cs typeface="Times New Roman"/>
                <a:sym typeface="Times New Roman"/>
              </a:rPr>
              <a:t>C. Brondi, E. Carpanzano, ITIA-CNR Institute for Industrial Technologies and Automation, National Research Council, 15 via Bassini, 20133 Milan, Italy.</a:t>
            </a:r>
            <a:endParaRPr sz="1200">
              <a:solidFill>
                <a:schemeClr val="dk1"/>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AutoNum type="arabicPeriod"/>
            </a:pPr>
            <a:r>
              <a:rPr lang="en" sz="1200">
                <a:solidFill>
                  <a:schemeClr val="dk1"/>
                </a:solidFill>
                <a:latin typeface="Times New Roman"/>
                <a:ea typeface="Times New Roman"/>
                <a:cs typeface="Times New Roman"/>
                <a:sym typeface="Times New Roman"/>
              </a:rPr>
              <a:t>Nasser Ayoub, Farayi Musharavati, Shaligram Pokharel, Hossam A. Gabbar, Risk based life cycle assessment conceptual framework for energy supply systems in large buildings, Journal of Cleaner Production, Volume 107, 2015, Pages 291-309, ISSN 0959-6526, </a:t>
            </a:r>
            <a:r>
              <a:rPr lang="en" sz="1200" u="sng">
                <a:solidFill>
                  <a:schemeClr val="hlink"/>
                </a:solidFill>
                <a:latin typeface="Times New Roman"/>
                <a:ea typeface="Times New Roman"/>
                <a:cs typeface="Times New Roman"/>
                <a:sym typeface="Times New Roman"/>
                <a:hlinkClick r:id="rId5"/>
              </a:rPr>
              <a:t>https://doi.org/10.1016/j.jclepro.2015.04.075</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Dataset:</a:t>
            </a:r>
            <a:r>
              <a:rPr lang="en" sz="1200">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 </a:t>
            </a:r>
            <a:r>
              <a:rPr lang="en" sz="1200" u="sng">
                <a:solidFill>
                  <a:schemeClr val="hlink"/>
                </a:solidFill>
                <a:latin typeface="Times New Roman"/>
                <a:ea typeface="Times New Roman"/>
                <a:cs typeface="Times New Roman"/>
                <a:sym typeface="Times New Roman"/>
                <a:hlinkClick r:id="rId7"/>
              </a:rPr>
              <a:t>https://ckan.publishing.service.gov.uk/dataset/single-use-plastic-carrier-bags-charge-data-for-england</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0" lvl="0" marL="0" rtl="0" algn="just">
              <a:lnSpc>
                <a:spcPct val="100000"/>
              </a:lnSpc>
              <a:spcBef>
                <a:spcPts val="80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528" name="Google Shape;528;p77"/>
          <p:cNvSpPr txBox="1"/>
          <p:nvPr>
            <p:ph idx="12" type="sldNum"/>
          </p:nvPr>
        </p:nvSpPr>
        <p:spPr>
          <a:xfrm>
            <a:off x="7104552" y="4840039"/>
            <a:ext cx="1197300" cy="30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529" name="Google Shape;529;p77"/>
          <p:cNvPicPr preferRelativeResize="0"/>
          <p:nvPr/>
        </p:nvPicPr>
        <p:blipFill rotWithShape="1">
          <a:blip r:embed="rId8">
            <a:alphaModFix/>
          </a:blip>
          <a:srcRect b="0" l="0" r="0" t="0"/>
          <a:stretch/>
        </p:blipFill>
        <p:spPr>
          <a:xfrm>
            <a:off x="0" y="-1"/>
            <a:ext cx="1948900" cy="9259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2811000" y="353200"/>
            <a:ext cx="352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latin typeface="Times New Roman"/>
                <a:ea typeface="Times New Roman"/>
                <a:cs typeface="Times New Roman"/>
                <a:sym typeface="Times New Roman"/>
              </a:rPr>
              <a:t>Publication Details</a:t>
            </a:r>
            <a:endParaRPr b="1" sz="3020">
              <a:latin typeface="Times New Roman"/>
              <a:ea typeface="Times New Roman"/>
              <a:cs typeface="Times New Roman"/>
              <a:sym typeface="Times New Roman"/>
            </a:endParaRPr>
          </a:p>
        </p:txBody>
      </p:sp>
      <p:sp>
        <p:nvSpPr>
          <p:cNvPr id="535" name="Google Shape;535;p78"/>
          <p:cNvSpPr txBox="1"/>
          <p:nvPr>
            <p:ph idx="1" type="body"/>
          </p:nvPr>
        </p:nvSpPr>
        <p:spPr>
          <a:xfrm>
            <a:off x="75" y="1152475"/>
            <a:ext cx="9144000" cy="3888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Published</a:t>
            </a:r>
            <a:endParaRPr b="1" sz="15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500">
                <a:solidFill>
                  <a:schemeClr val="dk1"/>
                </a:solidFill>
                <a:highlight>
                  <a:schemeClr val="lt1"/>
                </a:highlight>
                <a:latin typeface="Times New Roman"/>
                <a:ea typeface="Times New Roman"/>
                <a:cs typeface="Times New Roman"/>
                <a:sym typeface="Times New Roman"/>
              </a:rPr>
              <a:t>S. Bhatta, D. Chakraborty and Poovammal E., Arriving at Optimal Cost for a Sustainable Product using an Integrated LCA-SCM Model, </a:t>
            </a:r>
            <a:r>
              <a:rPr i="1" lang="en" sz="1500">
                <a:solidFill>
                  <a:schemeClr val="dk1"/>
                </a:solidFill>
                <a:highlight>
                  <a:schemeClr val="lt1"/>
                </a:highlight>
                <a:latin typeface="Times New Roman"/>
                <a:ea typeface="Times New Roman"/>
                <a:cs typeface="Times New Roman"/>
                <a:sym typeface="Times New Roman"/>
              </a:rPr>
              <a:t>Journal of Information Technology in Industry</a:t>
            </a:r>
            <a:r>
              <a:rPr lang="en" sz="1500">
                <a:solidFill>
                  <a:schemeClr val="dk1"/>
                </a:solidFill>
                <a:highlight>
                  <a:schemeClr val="lt1"/>
                </a:highlight>
                <a:latin typeface="Times New Roman"/>
                <a:ea typeface="Times New Roman"/>
                <a:cs typeface="Times New Roman"/>
                <a:sym typeface="Times New Roman"/>
              </a:rPr>
              <a:t>, Vol. 9, No. 2, 2021, pp. 1193-1199, DOI: </a:t>
            </a:r>
            <a:r>
              <a:rPr lang="en" sz="1500" u="sng">
                <a:solidFill>
                  <a:schemeClr val="accent1"/>
                </a:solidFill>
                <a:highlight>
                  <a:schemeClr val="lt1"/>
                </a:highlight>
                <a:latin typeface="Times New Roman"/>
                <a:ea typeface="Times New Roman"/>
                <a:cs typeface="Times New Roman"/>
                <a:sym typeface="Times New Roman"/>
                <a:hlinkClick r:id="rId3">
                  <a:extLst>
                    <a:ext uri="{A12FA001-AC4F-418D-AE19-62706E023703}">
                      <ahyp:hlinkClr val="tx"/>
                    </a:ext>
                  </a:extLst>
                </a:hlinkClick>
              </a:rPr>
              <a:t>https://doi.org/10.17762/itii.v9i2.472</a:t>
            </a:r>
            <a:r>
              <a:rPr lang="en" sz="1500">
                <a:solidFill>
                  <a:schemeClr val="accent1"/>
                </a:solidFill>
                <a:highlight>
                  <a:schemeClr val="lt1"/>
                </a:highlight>
                <a:latin typeface="Times New Roman"/>
                <a:ea typeface="Times New Roman"/>
                <a:cs typeface="Times New Roman"/>
                <a:sym typeface="Times New Roman"/>
              </a:rPr>
              <a:t> </a:t>
            </a:r>
            <a:endParaRPr sz="1500">
              <a:solidFill>
                <a:schemeClr val="accent1"/>
              </a:solidFill>
              <a:highlight>
                <a:schemeClr val="lt1"/>
              </a:highlight>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Journal Website:</a:t>
            </a:r>
            <a:r>
              <a:rPr lang="en" sz="1500">
                <a:solidFill>
                  <a:schemeClr val="accent1"/>
                </a:solidFill>
                <a:highlight>
                  <a:schemeClr val="lt1"/>
                </a:highlight>
                <a:latin typeface="Times New Roman"/>
                <a:ea typeface="Times New Roman"/>
                <a:cs typeface="Times New Roman"/>
                <a:sym typeface="Times New Roman"/>
              </a:rPr>
              <a:t> </a:t>
            </a:r>
            <a:r>
              <a:rPr lang="en" sz="1500" u="sng">
                <a:solidFill>
                  <a:schemeClr val="accent1"/>
                </a:solidFill>
                <a:highlight>
                  <a:schemeClr val="lt1"/>
                </a:highlight>
                <a:latin typeface="Times New Roman"/>
                <a:ea typeface="Times New Roman"/>
                <a:cs typeface="Times New Roman"/>
                <a:sym typeface="Times New Roman"/>
                <a:hlinkClick r:id="rId4">
                  <a:extLst>
                    <a:ext uri="{A12FA001-AC4F-418D-AE19-62706E023703}">
                      <ahyp:hlinkClr val="tx"/>
                    </a:ext>
                  </a:extLst>
                </a:hlinkClick>
              </a:rPr>
              <a:t>http://www.it-in-industry.org/index.php/itii</a:t>
            </a:r>
            <a:r>
              <a:rPr b="1" lang="en" sz="1500">
                <a:solidFill>
                  <a:schemeClr val="dk1"/>
                </a:solidFill>
                <a:highlight>
                  <a:schemeClr val="lt1"/>
                </a:highlight>
                <a:latin typeface="Times New Roman"/>
                <a:ea typeface="Times New Roman"/>
                <a:cs typeface="Times New Roman"/>
                <a:sym typeface="Times New Roman"/>
              </a:rPr>
              <a:t>    Indexing:</a:t>
            </a:r>
            <a:r>
              <a:rPr lang="en" sz="1500">
                <a:solidFill>
                  <a:schemeClr val="dk1"/>
                </a:solidFill>
                <a:highlight>
                  <a:schemeClr val="lt1"/>
                </a:highlight>
                <a:latin typeface="Times New Roman"/>
                <a:ea typeface="Times New Roman"/>
                <a:cs typeface="Times New Roman"/>
                <a:sym typeface="Times New Roman"/>
              </a:rPr>
              <a:t> Web of Science, ISSN, Crossref, publons</a:t>
            </a:r>
            <a:endParaRPr sz="15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500">
              <a:solidFill>
                <a:schemeClr val="dk1"/>
              </a:solidFill>
              <a:highlight>
                <a:schemeClr val="lt1"/>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rPr b="1" lang="en" sz="1500">
                <a:solidFill>
                  <a:schemeClr val="dk1"/>
                </a:solidFill>
                <a:highlight>
                  <a:srgbClr val="FFFFFF"/>
                </a:highlight>
                <a:latin typeface="Times New Roman"/>
                <a:ea typeface="Times New Roman"/>
                <a:cs typeface="Times New Roman"/>
                <a:sym typeface="Times New Roman"/>
              </a:rPr>
              <a:t>Tech Blog Published.</a:t>
            </a:r>
            <a:r>
              <a:rPr lang="en" sz="1500">
                <a:solidFill>
                  <a:schemeClr val="dk1"/>
                </a:solidFill>
                <a:highlight>
                  <a:srgbClr val="FFFFFF"/>
                </a:highlight>
                <a:latin typeface="Times New Roman"/>
                <a:ea typeface="Times New Roman"/>
                <a:cs typeface="Times New Roman"/>
                <a:sym typeface="Times New Roman"/>
              </a:rPr>
              <a:t> to ‘Towards Data Science’</a:t>
            </a:r>
            <a:endParaRPr sz="1500">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rPr b="1" lang="en" sz="1500">
                <a:solidFill>
                  <a:schemeClr val="dk1"/>
                </a:solidFill>
                <a:highlight>
                  <a:srgbClr val="FFFFFF"/>
                </a:highlight>
                <a:latin typeface="Times New Roman"/>
                <a:ea typeface="Times New Roman"/>
                <a:cs typeface="Times New Roman"/>
                <a:sym typeface="Times New Roman"/>
              </a:rPr>
              <a:t>Link:</a:t>
            </a:r>
            <a:r>
              <a:rPr lang="en" sz="1500" u="sng">
                <a:solidFill>
                  <a:srgbClr val="4A86E8"/>
                </a:solidFill>
                <a:highlight>
                  <a:srgbClr val="FFFFFF"/>
                </a:highlight>
                <a:latin typeface="Times New Roman"/>
                <a:ea typeface="Times New Roman"/>
                <a:cs typeface="Times New Roman"/>
                <a:sym typeface="Times New Roman"/>
                <a:hlinkClick r:id="rId5">
                  <a:extLst>
                    <a:ext uri="{A12FA001-AC4F-418D-AE19-62706E023703}">
                      <ahyp:hlinkClr val="tx"/>
                    </a:ext>
                  </a:extLst>
                </a:hlinkClick>
              </a:rPr>
              <a:t>https://towardsdatascience.com/application-of-an-integrated-life-cycle-assessment-and-supply-chain-analytics-on-ldpe-6aba41555921</a:t>
            </a:r>
            <a:endParaRPr sz="1500" u="sng">
              <a:solidFill>
                <a:srgbClr val="4A86E8"/>
              </a:solidFill>
              <a:highlight>
                <a:srgbClr val="FFFFFF"/>
              </a:highlight>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5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5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5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500">
              <a:solidFill>
                <a:srgbClr val="212529"/>
              </a:solidFill>
              <a:highlight>
                <a:schemeClr val="lt1"/>
              </a:highlight>
              <a:latin typeface="Times New Roman"/>
              <a:ea typeface="Times New Roman"/>
              <a:cs typeface="Times New Roman"/>
              <a:sym typeface="Times New Roman"/>
            </a:endParaRPr>
          </a:p>
          <a:p>
            <a:pPr indent="0" lvl="0" marL="0" rtl="0" algn="l">
              <a:lnSpc>
                <a:spcPct val="115000"/>
              </a:lnSpc>
              <a:spcBef>
                <a:spcPts val="600"/>
              </a:spcBef>
              <a:spcAft>
                <a:spcPts val="0"/>
              </a:spcAft>
              <a:buClr>
                <a:schemeClr val="dk1"/>
              </a:buClr>
              <a:buSzPts val="1100"/>
              <a:buFont typeface="Arial"/>
              <a:buNone/>
            </a:pPr>
            <a:r>
              <a:t/>
            </a:r>
            <a:endParaRPr sz="15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600"/>
              </a:spcBef>
              <a:spcAft>
                <a:spcPts val="0"/>
              </a:spcAft>
              <a:buNone/>
            </a:pPr>
            <a:r>
              <a:t/>
            </a:r>
            <a:endParaRPr b="1" sz="1500">
              <a:solidFill>
                <a:schemeClr val="dk1"/>
              </a:solidFill>
              <a:highlight>
                <a:schemeClr val="lt1"/>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5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500">
              <a:solidFill>
                <a:schemeClr val="dk1"/>
              </a:solidFill>
              <a:highlight>
                <a:schemeClr val="lt1"/>
              </a:highlight>
              <a:latin typeface="Times New Roman"/>
              <a:ea typeface="Times New Roman"/>
              <a:cs typeface="Times New Roman"/>
              <a:sym typeface="Times New Roman"/>
            </a:endParaRPr>
          </a:p>
        </p:txBody>
      </p:sp>
      <p:pic>
        <p:nvPicPr>
          <p:cNvPr id="536" name="Google Shape;536;p78"/>
          <p:cNvPicPr preferRelativeResize="0"/>
          <p:nvPr/>
        </p:nvPicPr>
        <p:blipFill rotWithShape="1">
          <a:blip r:embed="rId6">
            <a:alphaModFix/>
          </a:blip>
          <a:srcRect b="0" l="0" r="0" t="0"/>
          <a:stretch/>
        </p:blipFill>
        <p:spPr>
          <a:xfrm>
            <a:off x="0" y="-1"/>
            <a:ext cx="1948900" cy="925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9"/>
          <p:cNvSpPr txBox="1"/>
          <p:nvPr>
            <p:ph idx="1" type="body"/>
          </p:nvPr>
        </p:nvSpPr>
        <p:spPr>
          <a:xfrm>
            <a:off x="271475" y="603850"/>
            <a:ext cx="8592000" cy="45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highlight>
                  <a:schemeClr val="lt1"/>
                </a:highlight>
                <a:latin typeface="Times New Roman"/>
                <a:ea typeface="Times New Roman"/>
                <a:cs typeface="Times New Roman"/>
                <a:sym typeface="Times New Roman"/>
              </a:rPr>
              <a:t> </a:t>
            </a:r>
            <a:r>
              <a:rPr b="1" lang="en" sz="2400">
                <a:solidFill>
                  <a:schemeClr val="dk1"/>
                </a:solidFill>
                <a:highlight>
                  <a:schemeClr val="lt1"/>
                </a:highlight>
                <a:latin typeface="Times New Roman"/>
                <a:ea typeface="Times New Roman"/>
                <a:cs typeface="Times New Roman"/>
                <a:sym typeface="Times New Roman"/>
              </a:rPr>
              <a:t>Manuscript Submitted</a:t>
            </a:r>
            <a:endParaRPr b="1" sz="2400">
              <a:solidFill>
                <a:schemeClr val="dk1"/>
              </a:solidFill>
              <a:highlight>
                <a:schemeClr val="lt1"/>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t/>
            </a:r>
            <a:endParaRPr b="1" sz="23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sz="2000">
                <a:solidFill>
                  <a:schemeClr val="dk1"/>
                </a:solidFill>
                <a:highlight>
                  <a:srgbClr val="FFFFFF"/>
                </a:highlight>
                <a:latin typeface="Times New Roman"/>
                <a:ea typeface="Times New Roman"/>
                <a:cs typeface="Times New Roman"/>
                <a:sym typeface="Times New Roman"/>
              </a:rPr>
              <a:t>International Journal of Supply and Operation Management</a:t>
            </a:r>
            <a:endParaRPr b="1" sz="20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sz="2100">
                <a:solidFill>
                  <a:schemeClr val="dk1"/>
                </a:solidFill>
                <a:highlight>
                  <a:srgbClr val="FFFFFF"/>
                </a:highlight>
                <a:latin typeface="Times New Roman"/>
                <a:ea typeface="Times New Roman"/>
                <a:cs typeface="Times New Roman"/>
                <a:sym typeface="Times New Roman"/>
              </a:rPr>
              <a:t>Indexing:</a:t>
            </a:r>
            <a:r>
              <a:rPr lang="en" sz="2100">
                <a:solidFill>
                  <a:schemeClr val="dk1"/>
                </a:solidFill>
                <a:highlight>
                  <a:srgbClr val="FFFFFF"/>
                </a:highlight>
                <a:latin typeface="Times New Roman"/>
                <a:ea typeface="Times New Roman"/>
                <a:cs typeface="Times New Roman"/>
                <a:sym typeface="Times New Roman"/>
              </a:rPr>
              <a:t> </a:t>
            </a:r>
            <a:r>
              <a:rPr lang="en" sz="2100">
                <a:solidFill>
                  <a:srgbClr val="333333"/>
                </a:solidFill>
                <a:latin typeface="Times New Roman"/>
                <a:ea typeface="Times New Roman"/>
                <a:cs typeface="Times New Roman"/>
                <a:sym typeface="Times New Roman"/>
              </a:rPr>
              <a:t>EBSCOhost, ISC, Scopus, Genamics, SID, OAJI, ProQuest, Journal Index, J-GATE, I2OR, Web of Science, etc.</a:t>
            </a:r>
            <a:endParaRPr sz="2100">
              <a:solidFill>
                <a:srgbClr val="333333"/>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sz="2100">
                <a:solidFill>
                  <a:srgbClr val="212529"/>
                </a:solidFill>
                <a:highlight>
                  <a:srgbClr val="FFFFFF"/>
                </a:highlight>
                <a:latin typeface="Times New Roman"/>
                <a:ea typeface="Times New Roman"/>
                <a:cs typeface="Times New Roman"/>
                <a:sym typeface="Times New Roman"/>
              </a:rPr>
              <a:t>Journal Website:</a:t>
            </a:r>
            <a:r>
              <a:rPr b="1" lang="en" sz="2100">
                <a:solidFill>
                  <a:srgbClr val="212529"/>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 </a:t>
            </a:r>
            <a:r>
              <a:rPr b="1" lang="en" sz="2100">
                <a:solidFill>
                  <a:schemeClr val="accent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http://www.ijsom.com/</a:t>
            </a:r>
            <a:endParaRPr sz="2100">
              <a:solidFill>
                <a:schemeClr val="accent1"/>
              </a:solidFill>
              <a:latin typeface="Times New Roman"/>
              <a:ea typeface="Times New Roman"/>
              <a:cs typeface="Times New Roman"/>
              <a:sym typeface="Times New Roman"/>
            </a:endParaRPr>
          </a:p>
          <a:p>
            <a:pPr indent="0" lvl="0" marL="0" rtl="0" algn="just">
              <a:lnSpc>
                <a:spcPct val="120000"/>
              </a:lnSpc>
              <a:spcBef>
                <a:spcPts val="1200"/>
              </a:spcBef>
              <a:spcAft>
                <a:spcPts val="0"/>
              </a:spcAft>
              <a:buClr>
                <a:schemeClr val="dk1"/>
              </a:buClr>
              <a:buSzPts val="1100"/>
              <a:buFont typeface="Arial"/>
              <a:buNone/>
            </a:pPr>
            <a:r>
              <a:t/>
            </a:r>
            <a:endParaRPr sz="2300">
              <a:solidFill>
                <a:schemeClr val="dk1"/>
              </a:solidFill>
              <a:highlight>
                <a:schemeClr val="lt1"/>
              </a:highlight>
              <a:latin typeface="Times New Roman"/>
              <a:ea typeface="Times New Roman"/>
              <a:cs typeface="Times New Roman"/>
              <a:sym typeface="Times New Roman"/>
            </a:endParaRPr>
          </a:p>
          <a:p>
            <a:pPr indent="0" lvl="0" marL="0" rtl="0" algn="just">
              <a:spcBef>
                <a:spcPts val="600"/>
              </a:spcBef>
              <a:spcAft>
                <a:spcPts val="1200"/>
              </a:spcAft>
              <a:buNone/>
            </a:pPr>
            <a:r>
              <a:t/>
            </a:r>
            <a:endParaRPr>
              <a:latin typeface="Times New Roman"/>
              <a:ea typeface="Times New Roman"/>
              <a:cs typeface="Times New Roman"/>
              <a:sym typeface="Times New Roman"/>
            </a:endParaRPr>
          </a:p>
        </p:txBody>
      </p:sp>
      <p:pic>
        <p:nvPicPr>
          <p:cNvPr id="542" name="Google Shape;542;p79"/>
          <p:cNvPicPr preferRelativeResize="0"/>
          <p:nvPr/>
        </p:nvPicPr>
        <p:blipFill rotWithShape="1">
          <a:blip r:embed="rId5">
            <a:alphaModFix/>
          </a:blip>
          <a:srcRect b="0" l="0" r="0" t="0"/>
          <a:stretch/>
        </p:blipFill>
        <p:spPr>
          <a:xfrm>
            <a:off x="0" y="-1"/>
            <a:ext cx="1948900" cy="92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graphicFrame>
        <p:nvGraphicFramePr>
          <p:cNvPr id="106" name="Google Shape;106;p20"/>
          <p:cNvGraphicFramePr/>
          <p:nvPr/>
        </p:nvGraphicFramePr>
        <p:xfrm>
          <a:off x="-25" y="429569"/>
          <a:ext cx="3000000" cy="3000000"/>
        </p:xfrm>
        <a:graphic>
          <a:graphicData uri="http://schemas.openxmlformats.org/drawingml/2006/table">
            <a:tbl>
              <a:tblPr>
                <a:noFill/>
                <a:tableStyleId>{DAC4F373-6680-4F8E-B27C-27A154255502}</a:tableStyleId>
              </a:tblPr>
              <a:tblGrid>
                <a:gridCol w="544175"/>
                <a:gridCol w="1744675"/>
                <a:gridCol w="2525800"/>
                <a:gridCol w="2519225"/>
                <a:gridCol w="1810125"/>
              </a:tblGrid>
              <a:tr h="17110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Proposing an integrated LCA-SCM model to</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evaluate the sustainability of customisation</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strategies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This paper propose a new  integrated model which looks into the environmental factors( LCA )and sustainability (SCM) of a customized product developed by the company.</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It lacks a parametric inventory to model different customized products.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This model claims is for a specific product but customization requires us to make different products at different time.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Rosanna Fornasieroa, Carlo Brondia and Davide Collatinaa, </a:t>
                      </a:r>
                      <a:r>
                        <a:rPr lang="en" sz="1200">
                          <a:solidFill>
                            <a:schemeClr val="dk1"/>
                          </a:solidFill>
                          <a:latin typeface="Times New Roman"/>
                          <a:ea typeface="Times New Roman"/>
                          <a:cs typeface="Times New Roman"/>
                          <a:sym typeface="Times New Roman"/>
                        </a:rPr>
                        <a:t>International Journal of Computer Integrated Manufacturing, 2017</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68575" marB="68575" marR="68575" marL="68575">
                    <a:solidFill>
                      <a:srgbClr val="F3F3F3"/>
                    </a:solidFill>
                  </a:tcPr>
                </a:tc>
              </a:tr>
              <a:tr h="13618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Predictive Analytics in Reverse Supply Chain Management</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Commodity Life Expectancy for Quality Engineering</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Chi-Squared Distribution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Reliability, Hazard Function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WEIBULL Analysis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Difference in theoretical and practical analysis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 Goodness of fit need to</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be performed prior to select survival method being applied which is not always possible.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Alfred Degbotse, Ai Kiar Ang, Ngoc Quy Vuong, Julian SK Tan, </a:t>
                      </a:r>
                      <a:r>
                        <a:rPr lang="en" sz="1200">
                          <a:solidFill>
                            <a:schemeClr val="dk1"/>
                          </a:solidFill>
                          <a:latin typeface="Times New Roman"/>
                          <a:ea typeface="Times New Roman"/>
                          <a:cs typeface="Times New Roman"/>
                          <a:sym typeface="Times New Roman"/>
                        </a:rPr>
                        <a:t>2017 19th Electronics Packaging Technology Conference</a:t>
                      </a:r>
                      <a:endParaRPr sz="1200">
                        <a:latin typeface="Times New Roman"/>
                        <a:ea typeface="Times New Roman"/>
                        <a:cs typeface="Times New Roman"/>
                        <a:sym typeface="Times New Roman"/>
                      </a:endParaRPr>
                    </a:p>
                  </a:txBody>
                  <a:tcPr marT="68575" marB="68575" marR="68575" marL="68575">
                    <a:solidFill>
                      <a:srgbClr val="F3F3F3"/>
                    </a:solidFill>
                  </a:tcPr>
                </a:tc>
              </a:tr>
              <a:tr h="15543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Data Mining and Data Warehousing for Supply Chain Management</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Kernel - Support Vector Machine (Gaussian, Laplacian, Polynomial and Sigmoid Kernels)</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Clr>
                          <a:schemeClr val="dk1"/>
                        </a:buClr>
                        <a:buSzPts val="800"/>
                        <a:buFont typeface="Arial"/>
                        <a:buNone/>
                      </a:pPr>
                      <a:r>
                        <a:rPr lang="en" sz="1200">
                          <a:latin typeface="Times New Roman"/>
                          <a:ea typeface="Times New Roman"/>
                          <a:cs typeface="Times New Roman"/>
                          <a:sym typeface="Times New Roman"/>
                        </a:rPr>
                        <a:t>Optimal design for multiclass SVM classifiers can be used to improve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accuracy and quality of the prediction as it isn’t optimal till now</a:t>
                      </a:r>
                      <a:endParaRPr sz="12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Shridhar Kamble, Aaditya Desai and Priya Vartak, </a:t>
                      </a:r>
                      <a:r>
                        <a:rPr lang="en" sz="1200">
                          <a:solidFill>
                            <a:schemeClr val="dk1"/>
                          </a:solidFill>
                          <a:latin typeface="Times New Roman"/>
                          <a:ea typeface="Times New Roman"/>
                          <a:cs typeface="Times New Roman"/>
                          <a:sym typeface="Times New Roman"/>
                        </a:rPr>
                        <a:t>2015 International Conference on Communication, Information &amp; Computing Technology (ICCICT), Jan. 16-17, Mumbai, India</a:t>
                      </a:r>
                      <a:endParaRPr sz="1200">
                        <a:latin typeface="Times New Roman"/>
                        <a:ea typeface="Times New Roman"/>
                        <a:cs typeface="Times New Roman"/>
                        <a:sym typeface="Times New Roman"/>
                      </a:endParaRPr>
                    </a:p>
                  </a:txBody>
                  <a:tcPr marT="68575" marB="68575" marR="68575" marL="68575">
                    <a:solidFill>
                      <a:srgbClr val="F3F3F3"/>
                    </a:solidFill>
                  </a:tcPr>
                </a:tc>
              </a:tr>
            </a:tbl>
          </a:graphicData>
        </a:graphic>
      </p:graphicFrame>
      <p:graphicFrame>
        <p:nvGraphicFramePr>
          <p:cNvPr id="107" name="Google Shape;107;p20"/>
          <p:cNvGraphicFramePr/>
          <p:nvPr/>
        </p:nvGraphicFramePr>
        <p:xfrm>
          <a:off x="25" y="-12"/>
          <a:ext cx="3000000" cy="3000000"/>
        </p:xfrm>
        <a:graphic>
          <a:graphicData uri="http://schemas.openxmlformats.org/drawingml/2006/table">
            <a:tbl>
              <a:tblPr>
                <a:noFill/>
                <a:tableStyleId>{DAC4F373-6680-4F8E-B27C-27A154255502}</a:tableStyleId>
              </a:tblPr>
              <a:tblGrid>
                <a:gridCol w="544125"/>
                <a:gridCol w="1744675"/>
                <a:gridCol w="2525800"/>
                <a:gridCol w="2519225"/>
                <a:gridCol w="1810150"/>
              </a:tblGrid>
              <a:tr h="439625">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SL. NO.</a:t>
                      </a:r>
                      <a:endParaRPr b="1" sz="1100">
                        <a:latin typeface="Times New Roman"/>
                        <a:ea typeface="Times New Roman"/>
                        <a:cs typeface="Times New Roman"/>
                        <a:sym typeface="Times New Roman"/>
                      </a:endParaRPr>
                    </a:p>
                  </a:txBody>
                  <a:tcPr marT="68575" marB="68575" marR="68575" marL="68575">
                    <a:lnR cap="flat" cmpd="sng" w="9525">
                      <a:solidFill>
                        <a:srgbClr val="999999"/>
                      </a:solidFill>
                      <a:prstDash val="solid"/>
                      <a:round/>
                      <a:headEnd len="sm" w="sm" type="none"/>
                      <a:tailEnd len="sm" w="sm" type="none"/>
                    </a:lnR>
                    <a:solidFill>
                      <a:srgbClr val="F3F3F3"/>
                    </a:solidFill>
                  </a:tcPr>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TITLE</a:t>
                      </a:r>
                      <a:endParaRPr b="1" sz="1100">
                        <a:latin typeface="Times New Roman"/>
                        <a:ea typeface="Times New Roman"/>
                        <a:cs typeface="Times New Roman"/>
                        <a:sym typeface="Times New Roman"/>
                      </a:endParaRPr>
                    </a:p>
                  </a:txBody>
                  <a:tcPr marT="68575" marB="68575" marR="68575" marL="6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METHODOLOGY USED</a:t>
                      </a:r>
                      <a:endParaRPr b="1" sz="1100">
                        <a:latin typeface="Times New Roman"/>
                        <a:ea typeface="Times New Roman"/>
                        <a:cs typeface="Times New Roman"/>
                        <a:sym typeface="Times New Roman"/>
                      </a:endParaRPr>
                    </a:p>
                  </a:txBody>
                  <a:tcPr marT="68575" marB="68575" marR="68575" marL="68575">
                    <a:lnL cap="flat" cmpd="sng" w="9525">
                      <a:solidFill>
                        <a:srgbClr val="999999"/>
                      </a:solidFill>
                      <a:prstDash val="solid"/>
                      <a:round/>
                      <a:headEnd len="sm" w="sm" type="none"/>
                      <a:tailEnd len="sm" w="sm" type="none"/>
                    </a:lnL>
                    <a:solidFill>
                      <a:srgbClr val="F3F3F3"/>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DISADVANTAGES</a:t>
                      </a:r>
                      <a:endParaRPr b="1" sz="11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AUTHOR AND PUBLICATION</a:t>
                      </a:r>
                      <a:endParaRPr b="1" sz="1100">
                        <a:latin typeface="Times New Roman"/>
                        <a:ea typeface="Times New Roman"/>
                        <a:cs typeface="Times New Roman"/>
                        <a:sym typeface="Times New Roman"/>
                      </a:endParaRPr>
                    </a:p>
                  </a:txBody>
                  <a:tcPr marT="68575" marB="68575" marR="68575" marL="68575">
                    <a:solidFill>
                      <a:srgbClr val="F3F3F3"/>
                    </a:solidFill>
                  </a:tcPr>
                </a:tc>
              </a:tr>
            </a:tbl>
          </a:graphicData>
        </a:graphic>
      </p:graphicFrame>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 name="Shape 112"/>
        <p:cNvGrpSpPr/>
        <p:nvPr/>
      </p:nvGrpSpPr>
      <p:grpSpPr>
        <a:xfrm>
          <a:off x="0" y="0"/>
          <a:ext cx="0" cy="0"/>
          <a:chOff x="0" y="0"/>
          <a:chExt cx="0" cy="0"/>
        </a:xfrm>
      </p:grpSpPr>
      <p:graphicFrame>
        <p:nvGraphicFramePr>
          <p:cNvPr id="113" name="Google Shape;113;p21"/>
          <p:cNvGraphicFramePr/>
          <p:nvPr/>
        </p:nvGraphicFramePr>
        <p:xfrm>
          <a:off x="-12" y="-6"/>
          <a:ext cx="3000000" cy="3000000"/>
        </p:xfrm>
        <a:graphic>
          <a:graphicData uri="http://schemas.openxmlformats.org/drawingml/2006/table">
            <a:tbl>
              <a:tblPr>
                <a:noFill/>
                <a:tableStyleId>{DAC4F373-6680-4F8E-B27C-27A154255502}</a:tableStyleId>
              </a:tblPr>
              <a:tblGrid>
                <a:gridCol w="502775"/>
                <a:gridCol w="1740175"/>
                <a:gridCol w="1686125"/>
                <a:gridCol w="3023250"/>
                <a:gridCol w="2191675"/>
              </a:tblGrid>
              <a:tr h="552400">
                <a:tc>
                  <a:txBody>
                    <a:bodyPr/>
                    <a:lstStyle/>
                    <a:p>
                      <a:pPr indent="0" lvl="0" marL="0" rtl="0" algn="l">
                        <a:spcBef>
                          <a:spcPts val="0"/>
                        </a:spcBef>
                        <a:spcAft>
                          <a:spcPts val="0"/>
                        </a:spcAft>
                        <a:buNone/>
                      </a:pPr>
                      <a:r>
                        <a:rPr b="1" lang="en" sz="1300">
                          <a:latin typeface="Times New Roman"/>
                          <a:ea typeface="Times New Roman"/>
                          <a:cs typeface="Times New Roman"/>
                          <a:sym typeface="Times New Roman"/>
                        </a:rPr>
                        <a:t>SL. NO.</a:t>
                      </a:r>
                      <a:endParaRPr b="1" sz="1300">
                        <a:latin typeface="Times New Roman"/>
                        <a:ea typeface="Times New Roman"/>
                        <a:cs typeface="Times New Roman"/>
                        <a:sym typeface="Times New Roman"/>
                      </a:endParaRPr>
                    </a:p>
                  </a:txBody>
                  <a:tcPr marT="68575" marB="68575" marR="68575" marL="68575">
                    <a:lnR cap="flat" cmpd="sng" w="9525">
                      <a:solidFill>
                        <a:srgbClr val="999999"/>
                      </a:solidFill>
                      <a:prstDash val="solid"/>
                      <a:round/>
                      <a:headEnd len="sm" w="sm" type="none"/>
                      <a:tailEnd len="sm" w="sm" type="none"/>
                    </a:lnR>
                    <a:solidFill>
                      <a:srgbClr val="F3F3F3"/>
                    </a:solidFill>
                  </a:tcPr>
                </a:tc>
                <a:tc>
                  <a:txBody>
                    <a:bodyPr/>
                    <a:lstStyle/>
                    <a:p>
                      <a:pPr indent="0" lvl="0" marL="0" rtl="0" algn="l">
                        <a:spcBef>
                          <a:spcPts val="0"/>
                        </a:spcBef>
                        <a:spcAft>
                          <a:spcPts val="0"/>
                        </a:spcAft>
                        <a:buNone/>
                      </a:pPr>
                      <a:r>
                        <a:rPr b="1" lang="en" sz="1300">
                          <a:latin typeface="Times New Roman"/>
                          <a:ea typeface="Times New Roman"/>
                          <a:cs typeface="Times New Roman"/>
                          <a:sym typeface="Times New Roman"/>
                        </a:rPr>
                        <a:t>            TITLE</a:t>
                      </a:r>
                      <a:endParaRPr b="1" sz="1300">
                        <a:latin typeface="Times New Roman"/>
                        <a:ea typeface="Times New Roman"/>
                        <a:cs typeface="Times New Roman"/>
                        <a:sym typeface="Times New Roman"/>
                      </a:endParaRPr>
                    </a:p>
                  </a:txBody>
                  <a:tcPr marT="68575" marB="68575" marR="68575" marL="6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1300">
                          <a:latin typeface="Times New Roman"/>
                          <a:ea typeface="Times New Roman"/>
                          <a:cs typeface="Times New Roman"/>
                          <a:sym typeface="Times New Roman"/>
                        </a:rPr>
                        <a:t>METHODOLOGY USED</a:t>
                      </a:r>
                      <a:endParaRPr b="1" sz="1300">
                        <a:latin typeface="Times New Roman"/>
                        <a:ea typeface="Times New Roman"/>
                        <a:cs typeface="Times New Roman"/>
                        <a:sym typeface="Times New Roman"/>
                      </a:endParaRPr>
                    </a:p>
                  </a:txBody>
                  <a:tcPr marT="68575" marB="68575" marR="68575" marL="68575">
                    <a:lnL cap="flat" cmpd="sng" w="9525">
                      <a:solidFill>
                        <a:srgbClr val="999999"/>
                      </a:solidFill>
                      <a:prstDash val="solid"/>
                      <a:round/>
                      <a:headEnd len="sm" w="sm" type="none"/>
                      <a:tailEnd len="sm" w="sm" type="none"/>
                    </a:lnL>
                    <a:solidFill>
                      <a:srgbClr val="F3F3F3"/>
                    </a:solidFill>
                  </a:tcPr>
                </a:tc>
                <a:tc>
                  <a:txBody>
                    <a:bodyPr/>
                    <a:lstStyle/>
                    <a:p>
                      <a:pPr indent="0" lvl="0" marL="0" rtl="0" algn="ctr">
                        <a:spcBef>
                          <a:spcPts val="0"/>
                        </a:spcBef>
                        <a:spcAft>
                          <a:spcPts val="0"/>
                        </a:spcAft>
                        <a:buNone/>
                      </a:pPr>
                      <a:r>
                        <a:rPr b="1" lang="en" sz="1300">
                          <a:latin typeface="Times New Roman"/>
                          <a:ea typeface="Times New Roman"/>
                          <a:cs typeface="Times New Roman"/>
                          <a:sym typeface="Times New Roman"/>
                        </a:rPr>
                        <a:t>DISADVANTAGES</a:t>
                      </a:r>
                      <a:endParaRPr b="1" sz="13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ctr">
                        <a:spcBef>
                          <a:spcPts val="0"/>
                        </a:spcBef>
                        <a:spcAft>
                          <a:spcPts val="0"/>
                        </a:spcAft>
                        <a:buNone/>
                      </a:pPr>
                      <a:r>
                        <a:rPr b="1" lang="en" sz="1300">
                          <a:latin typeface="Times New Roman"/>
                          <a:ea typeface="Times New Roman"/>
                          <a:cs typeface="Times New Roman"/>
                          <a:sym typeface="Times New Roman"/>
                        </a:rPr>
                        <a:t>AUTHOR AND PUBLICATION</a:t>
                      </a:r>
                      <a:endParaRPr b="1"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68575" marB="68575" marR="68575" marL="68575">
                    <a:solidFill>
                      <a:srgbClr val="F3F3F3"/>
                    </a:solidFill>
                  </a:tcPr>
                </a:tc>
              </a:tr>
              <a:tr h="178655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9</a:t>
                      </a:r>
                      <a:endParaRPr sz="1300">
                        <a:latin typeface="Times New Roman"/>
                        <a:ea typeface="Times New Roman"/>
                        <a:cs typeface="Times New Roman"/>
                        <a:sym typeface="Times New Roman"/>
                      </a:endParaRPr>
                    </a:p>
                  </a:txBody>
                  <a:tcPr marT="68575" marB="68575" marR="68575" marL="68575">
                    <a:solidFill>
                      <a:srgbClr val="F3F3F3"/>
                    </a:solidFill>
                  </a:tcPr>
                </a:tc>
                <a:tc>
                  <a:txBody>
                    <a:bodyPr/>
                    <a:lstStyle/>
                    <a:p>
                      <a:pPr indent="0" lvl="0" marL="0" rtl="0" algn="ctr">
                        <a:spcBef>
                          <a:spcPts val="0"/>
                        </a:spcBef>
                        <a:spcAft>
                          <a:spcPts val="0"/>
                        </a:spcAft>
                        <a:buClr>
                          <a:schemeClr val="dk1"/>
                        </a:buClr>
                        <a:buSzPts val="800"/>
                        <a:buFont typeface="Arial"/>
                        <a:buNone/>
                      </a:pPr>
                      <a:r>
                        <a:rPr lang="en" sz="1300">
                          <a:latin typeface="Times New Roman"/>
                          <a:ea typeface="Times New Roman"/>
                          <a:cs typeface="Times New Roman"/>
                          <a:sym typeface="Times New Roman"/>
                        </a:rPr>
                        <a:t>Economic Input/Output Analysis to Aid</a:t>
                      </a:r>
                      <a:endParaRPr sz="1300">
                        <a:latin typeface="Times New Roman"/>
                        <a:ea typeface="Times New Roman"/>
                        <a:cs typeface="Times New Roman"/>
                        <a:sym typeface="Times New Roman"/>
                      </a:endParaRPr>
                    </a:p>
                    <a:p>
                      <a:pPr indent="0" lvl="0" marL="0" rtl="0" algn="ctr">
                        <a:spcBef>
                          <a:spcPts val="0"/>
                        </a:spcBef>
                        <a:spcAft>
                          <a:spcPts val="0"/>
                        </a:spcAft>
                        <a:buClr>
                          <a:schemeClr val="dk1"/>
                        </a:buClr>
                        <a:buSzPts val="800"/>
                        <a:buFont typeface="Arial"/>
                        <a:buNone/>
                      </a:pPr>
                      <a:r>
                        <a:rPr lang="en" sz="1300">
                          <a:latin typeface="Times New Roman"/>
                          <a:ea typeface="Times New Roman"/>
                          <a:cs typeface="Times New Roman"/>
                          <a:sym typeface="Times New Roman"/>
                        </a:rPr>
                        <a:t>Life Cycle Assessment of Electronics Products</a:t>
                      </a:r>
                      <a:endParaRPr sz="1300">
                        <a:latin typeface="Times New Roman"/>
                        <a:ea typeface="Times New Roman"/>
                        <a:cs typeface="Times New Roman"/>
                        <a:sym typeface="Times New Roman"/>
                      </a:endParaRPr>
                    </a:p>
                    <a:p>
                      <a:pPr indent="0" lvl="0" marL="0" rtl="0" algn="ctr">
                        <a:spcBef>
                          <a:spcPts val="0"/>
                        </a:spcBef>
                        <a:spcAft>
                          <a:spcPts val="0"/>
                        </a:spcAft>
                        <a:buNone/>
                      </a:pPr>
                      <a:r>
                        <a:t/>
                      </a:r>
                      <a:endParaRPr sz="1300">
                        <a:latin typeface="Times New Roman"/>
                        <a:ea typeface="Times New Roman"/>
                        <a:cs typeface="Times New Roman"/>
                        <a:sym typeface="Times New Roman"/>
                      </a:endParaRPr>
                    </a:p>
                  </a:txBody>
                  <a:tcPr marT="68575" marB="68575" marR="68575" marL="68575">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Economic input/output (EIO) analysis</a:t>
                      </a:r>
                      <a:endParaRPr sz="1300">
                        <a:latin typeface="Times New Roman"/>
                        <a:ea typeface="Times New Roman"/>
                        <a:cs typeface="Times New Roman"/>
                        <a:sym typeface="Times New Roman"/>
                      </a:endParaRPr>
                    </a:p>
                  </a:txBody>
                  <a:tcPr marT="68575" marB="68575" marR="68575" marL="68575">
                    <a:lnB cap="flat" cmpd="sng" w="9525">
                      <a:solidFill>
                        <a:srgbClr val="9E9E9E"/>
                      </a:solidFill>
                      <a:prstDash val="solid"/>
                      <a:round/>
                      <a:headEnd len="sm" w="sm" type="none"/>
                      <a:tailEnd len="sm" w="sm" type="none"/>
                    </a:lnB>
                    <a:solidFill>
                      <a:srgbClr val="F3F3F3"/>
                    </a:solidFill>
                  </a:tcPr>
                </a:tc>
                <a:tc>
                  <a:txBody>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EIO-LCA approach is the difficulty of differentiating product types and processes used within any particular industry.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The SETAC-LCA relies on specific models of products and processes, whereas EIO-LCA focuses on industry level outputs.</a:t>
                      </a:r>
                      <a:endParaRPr sz="1300">
                        <a:solidFill>
                          <a:schemeClr val="dk1"/>
                        </a:solidFill>
                        <a:latin typeface="Times New Roman"/>
                        <a:ea typeface="Times New Roman"/>
                        <a:cs typeface="Times New Roman"/>
                        <a:sym typeface="Times New Roman"/>
                      </a:endParaRPr>
                    </a:p>
                  </a:txBody>
                  <a:tcPr marT="68575" marB="68575" marR="68575" marL="68575">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Elisa CohaS, Chris Hendrickson, Lester Lave and Francis McMichaell, </a:t>
                      </a:r>
                      <a:r>
                        <a:rPr lang="en" sz="1300">
                          <a:latin typeface="Times New Roman"/>
                          <a:ea typeface="Times New Roman"/>
                          <a:cs typeface="Times New Roman"/>
                          <a:sym typeface="Times New Roman"/>
                        </a:rPr>
                        <a:t>1995 IEEE International Symposium on Electronic and the Environment Proceedings, Orlando, FL</a:t>
                      </a:r>
                      <a:endParaRPr sz="1300">
                        <a:latin typeface="Times New Roman"/>
                        <a:ea typeface="Times New Roman"/>
                        <a:cs typeface="Times New Roman"/>
                        <a:sym typeface="Times New Roman"/>
                      </a:endParaRPr>
                    </a:p>
                  </a:txBody>
                  <a:tcPr marT="68575" marB="68575" marR="68575" marL="68575">
                    <a:lnB cap="flat" cmpd="sng" w="9525">
                      <a:solidFill>
                        <a:srgbClr val="9E9E9E"/>
                      </a:solidFill>
                      <a:prstDash val="solid"/>
                      <a:round/>
                      <a:headEnd len="sm" w="sm" type="none"/>
                      <a:tailEnd len="sm" w="sm" type="none"/>
                    </a:lnB>
                    <a:solidFill>
                      <a:srgbClr val="F3F3F3"/>
                    </a:solidFill>
                  </a:tcPr>
                </a:tc>
              </a:tr>
              <a:tr h="291970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10</a:t>
                      </a:r>
                      <a:endParaRPr sz="1300">
                        <a:latin typeface="Times New Roman"/>
                        <a:ea typeface="Times New Roman"/>
                        <a:cs typeface="Times New Roman"/>
                        <a:sym typeface="Times New Roman"/>
                      </a:endParaRPr>
                    </a:p>
                  </a:txBody>
                  <a:tcPr marT="68575" marB="68575" marR="68575" marL="68575">
                    <a:lnR cap="flat" cmpd="sng" w="9525">
                      <a:solidFill>
                        <a:srgbClr val="9E9E9E"/>
                      </a:solidFill>
                      <a:prstDash val="solid"/>
                      <a:round/>
                      <a:headEnd len="sm" w="sm" type="none"/>
                      <a:tailEnd len="sm" w="sm" type="none"/>
                    </a:lnR>
                    <a:solidFill>
                      <a:srgbClr val="F3F3F3"/>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Proposing an integrated LCA-SCM model to</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evaluate the sustainability of customisation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strategies</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Modular LCA approach</a:t>
                      </a:r>
                      <a:endParaRPr sz="13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The complexity of evaluating the environmental impact of SC modelling seems to require novel methodologies to properly identify the key decisional areas. </a:t>
                      </a:r>
                      <a:endParaRPr sz="1300">
                        <a:solidFill>
                          <a:schemeClr val="dk1"/>
                        </a:solidFill>
                        <a:latin typeface="Times New Roman"/>
                        <a:ea typeface="Times New Roman"/>
                        <a:cs typeface="Times New Roman"/>
                        <a:sym typeface="Times New Roman"/>
                      </a:endParaRPr>
                    </a:p>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Such shifts can require a parametric inventory to model a customised production. When the inventory is based on a production batch, such evaluation can include different variables by resulting more in line with mass and energy balance at the SC level.</a:t>
                      </a:r>
                      <a:endParaRPr sz="13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Rosanna Fornasiero, Carlo Brondi &amp; Davide Collatina (2017), International Journal of Computer Integrated Manufacturing, 30:7, 768-781</a:t>
                      </a:r>
                      <a:endParaRPr sz="1300">
                        <a:latin typeface="Times New Roman"/>
                        <a:ea typeface="Times New Roman"/>
                        <a:cs typeface="Times New Roman"/>
                        <a:sym typeface="Times New Roman"/>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bl>
          </a:graphicData>
        </a:graphic>
      </p:graphicFrame>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2641450" y="445025"/>
            <a:ext cx="495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latin typeface="Times New Roman"/>
                <a:ea typeface="Times New Roman"/>
                <a:cs typeface="Times New Roman"/>
                <a:sym typeface="Times New Roman"/>
              </a:rPr>
              <a:t>Inference from the Survey</a:t>
            </a:r>
            <a:endParaRPr b="1" sz="3020">
              <a:latin typeface="Times New Roman"/>
              <a:ea typeface="Times New Roman"/>
              <a:cs typeface="Times New Roman"/>
              <a:sym typeface="Times New Roman"/>
            </a:endParaRPr>
          </a:p>
        </p:txBody>
      </p:sp>
      <p:sp>
        <p:nvSpPr>
          <p:cNvPr id="120" name="Google Shape;120;p22"/>
          <p:cNvSpPr txBox="1"/>
          <p:nvPr>
            <p:ph idx="1" type="body"/>
          </p:nvPr>
        </p:nvSpPr>
        <p:spPr>
          <a:xfrm>
            <a:off x="308100" y="1190925"/>
            <a:ext cx="8527800" cy="3833400"/>
          </a:xfrm>
          <a:prstGeom prst="rect">
            <a:avLst/>
          </a:prstGeom>
        </p:spPr>
        <p:txBody>
          <a:bodyPr anchorCtr="0" anchor="t" bIns="91425" lIns="91425" spcFirstLastPara="1" rIns="91425" wrap="square" tIns="91425">
            <a:noAutofit/>
          </a:bodyPr>
          <a:lstStyle/>
          <a:p>
            <a:pPr indent="-355600" lvl="0" marL="457200" rtl="0" algn="just">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survey on  the existing  LCA and SCM models provided a basic understanding on the method of </a:t>
            </a:r>
            <a:r>
              <a:rPr lang="en" sz="2000">
                <a:solidFill>
                  <a:schemeClr val="dk1"/>
                </a:solidFill>
                <a:latin typeface="Times New Roman"/>
                <a:ea typeface="Times New Roman"/>
                <a:cs typeface="Times New Roman"/>
                <a:sym typeface="Times New Roman"/>
              </a:rPr>
              <a:t>assessing</a:t>
            </a:r>
            <a:r>
              <a:rPr lang="en" sz="2000">
                <a:solidFill>
                  <a:schemeClr val="dk1"/>
                </a:solidFill>
                <a:latin typeface="Times New Roman"/>
                <a:ea typeface="Times New Roman"/>
                <a:cs typeface="Times New Roman"/>
                <a:sym typeface="Times New Roman"/>
              </a:rPr>
              <a:t>  environment quality and supply chain demand of a product.</a:t>
            </a:r>
            <a:endParaRPr sz="20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just">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However there is significant lack of information technology resources across companies in the supply chain network</a:t>
            </a:r>
            <a:endParaRPr sz="20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just">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Poor data generation and management that is essential for the development of a product . </a:t>
            </a:r>
            <a:endParaRPr sz="20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355600" lvl="0" marL="457200" rtl="0" algn="just">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They sound technical in theory but didn’t produce any optimal results when tested practically. </a:t>
            </a:r>
            <a:endParaRPr sz="2000">
              <a:solidFill>
                <a:schemeClr val="dk1"/>
              </a:solidFill>
              <a:latin typeface="Times New Roman"/>
              <a:ea typeface="Times New Roman"/>
              <a:cs typeface="Times New Roman"/>
              <a:sym typeface="Times New Roman"/>
            </a:endParaRPr>
          </a:p>
          <a:p>
            <a:pPr indent="128270" lvl="0" marL="0" rtl="0" algn="just">
              <a:lnSpc>
                <a:spcPct val="100000"/>
              </a:lnSpc>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p:txBody>
      </p:sp>
      <p:pic>
        <p:nvPicPr>
          <p:cNvPr id="121" name="Google Shape;121;p22"/>
          <p:cNvPicPr preferRelativeResize="0"/>
          <p:nvPr/>
        </p:nvPicPr>
        <p:blipFill rotWithShape="1">
          <a:blip r:embed="rId3">
            <a:alphaModFix/>
          </a:blip>
          <a:srcRect b="0" l="0" r="0" t="0"/>
          <a:stretch/>
        </p:blipFill>
        <p:spPr>
          <a:xfrm>
            <a:off x="0" y="3"/>
            <a:ext cx="2519250" cy="119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